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5" r:id="rId1"/>
  </p:sldMasterIdLst>
  <p:notesMasterIdLst>
    <p:notesMasterId r:id="rId18"/>
  </p:notesMasterIdLst>
  <p:handoutMasterIdLst>
    <p:handoutMasterId r:id="rId19"/>
  </p:handoutMasterIdLst>
  <p:sldIdLst>
    <p:sldId id="256" r:id="rId2"/>
    <p:sldId id="257" r:id="rId3"/>
    <p:sldId id="282" r:id="rId4"/>
    <p:sldId id="266" r:id="rId5"/>
    <p:sldId id="281" r:id="rId6"/>
    <p:sldId id="284" r:id="rId7"/>
    <p:sldId id="271" r:id="rId8"/>
    <p:sldId id="277" r:id="rId9"/>
    <p:sldId id="283" r:id="rId10"/>
    <p:sldId id="265" r:id="rId11"/>
    <p:sldId id="286" r:id="rId12"/>
    <p:sldId id="288" r:id="rId13"/>
    <p:sldId id="289" r:id="rId14"/>
    <p:sldId id="292" r:id="rId15"/>
    <p:sldId id="290" r:id="rId16"/>
    <p:sldId id="291" r:id="rId17"/>
  </p:sldIdLst>
  <p:sldSz cx="9144000" cy="6858000" type="screen4x3"/>
  <p:notesSz cx="7102475" cy="9388475"/>
  <p:custShowLst>
    <p:custShow name="Custom Show 1" id="0">
      <p:sldLst>
        <p:sld r:id="rId2"/>
        <p:sld r:id="rId3"/>
        <p:sld r:id="rId13"/>
        <p:sld r:id="rId4"/>
        <p:sld r:id="rId5"/>
        <p:sld r:id="rId6"/>
        <p:sld r:id="rId7"/>
        <p:sld r:id="rId9"/>
        <p:sld r:id="rId8"/>
        <p:sld r:id="rId12"/>
        <p:sld r:id="rId14"/>
        <p:sld r:id="rId15"/>
        <p:sld r:id="rId16"/>
        <p:sld r:id="rId17"/>
        <p:sld r:id="rId11"/>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n Carrico" initials="JC" lastIdx="2" clrIdx="0">
    <p:extLst>
      <p:ext uri="{19B8F6BF-5375-455C-9EA6-DF929625EA0E}">
        <p15:presenceInfo xmlns:p15="http://schemas.microsoft.com/office/powerpoint/2012/main" userId="S::jdc2@cullaricarrico.com::2421c84f-7a1e-4c8e-bbdf-c9c2c4795e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79" autoAdjust="0"/>
    <p:restoredTop sz="82835" autoAdjust="0"/>
  </p:normalViewPr>
  <p:slideViewPr>
    <p:cSldViewPr>
      <p:cViewPr varScale="1">
        <p:scale>
          <a:sx n="55" d="100"/>
          <a:sy n="55" d="100"/>
        </p:scale>
        <p:origin x="896" y="44"/>
      </p:cViewPr>
      <p:guideLst>
        <p:guide orient="horz" pos="2160"/>
        <p:guide pos="2880"/>
      </p:guideLst>
    </p:cSldViewPr>
  </p:slideViewPr>
  <p:outlineViewPr>
    <p:cViewPr>
      <p:scale>
        <a:sx n="33" d="100"/>
        <a:sy n="33" d="100"/>
      </p:scale>
      <p:origin x="0" y="11504"/>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63" d="100"/>
          <a:sy n="63" d="100"/>
        </p:scale>
        <p:origin x="316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D34A2FC-88B9-45C0-89AE-86E9BE54A47E}"/>
              </a:ext>
            </a:extLst>
          </p:cNvPr>
          <p:cNvSpPr>
            <a:spLocks noGrp="1"/>
          </p:cNvSpPr>
          <p:nvPr>
            <p:ph type="hdr" sz="quarter"/>
          </p:nvPr>
        </p:nvSpPr>
        <p:spPr>
          <a:xfrm>
            <a:off x="0" y="0"/>
            <a:ext cx="3078383" cy="471348"/>
          </a:xfrm>
          <a:prstGeom prst="rect">
            <a:avLst/>
          </a:prstGeom>
        </p:spPr>
        <p:txBody>
          <a:bodyPr vert="horz" lIns="92464" tIns="46232" rIns="92464" bIns="46232" rtlCol="0"/>
          <a:lstStyle>
            <a:lvl1pPr algn="l">
              <a:defRPr sz="1200"/>
            </a:lvl1pPr>
          </a:lstStyle>
          <a:p>
            <a:endParaRPr lang="en-US"/>
          </a:p>
        </p:txBody>
      </p:sp>
      <p:sp>
        <p:nvSpPr>
          <p:cNvPr id="3" name="Date Placeholder 2">
            <a:extLst>
              <a:ext uri="{FF2B5EF4-FFF2-40B4-BE49-F238E27FC236}">
                <a16:creationId xmlns:a16="http://schemas.microsoft.com/office/drawing/2014/main" id="{05B3524E-30FB-4E1F-952D-52545DA3FC0D}"/>
              </a:ext>
            </a:extLst>
          </p:cNvPr>
          <p:cNvSpPr>
            <a:spLocks noGrp="1"/>
          </p:cNvSpPr>
          <p:nvPr>
            <p:ph type="dt" sz="quarter" idx="1"/>
          </p:nvPr>
        </p:nvSpPr>
        <p:spPr>
          <a:xfrm>
            <a:off x="4022485" y="0"/>
            <a:ext cx="3078383" cy="471348"/>
          </a:xfrm>
          <a:prstGeom prst="rect">
            <a:avLst/>
          </a:prstGeom>
        </p:spPr>
        <p:txBody>
          <a:bodyPr vert="horz" lIns="92464" tIns="46232" rIns="92464" bIns="46232" rtlCol="0"/>
          <a:lstStyle>
            <a:lvl1pPr algn="r">
              <a:defRPr sz="1200"/>
            </a:lvl1pPr>
          </a:lstStyle>
          <a:p>
            <a:fld id="{1A60881E-854D-415F-AA33-078BA1606C16}" type="datetimeFigureOut">
              <a:rPr lang="en-US" smtClean="0"/>
              <a:t>11/11/2020</a:t>
            </a:fld>
            <a:endParaRPr lang="en-US"/>
          </a:p>
        </p:txBody>
      </p:sp>
      <p:sp>
        <p:nvSpPr>
          <p:cNvPr id="4" name="Footer Placeholder 3">
            <a:extLst>
              <a:ext uri="{FF2B5EF4-FFF2-40B4-BE49-F238E27FC236}">
                <a16:creationId xmlns:a16="http://schemas.microsoft.com/office/drawing/2014/main" id="{0F460C6B-FFF1-4053-A5AC-B8514B2FCDE9}"/>
              </a:ext>
            </a:extLst>
          </p:cNvPr>
          <p:cNvSpPr>
            <a:spLocks noGrp="1"/>
          </p:cNvSpPr>
          <p:nvPr>
            <p:ph type="ftr" sz="quarter" idx="2"/>
          </p:nvPr>
        </p:nvSpPr>
        <p:spPr>
          <a:xfrm>
            <a:off x="0" y="8917128"/>
            <a:ext cx="3078383" cy="471348"/>
          </a:xfrm>
          <a:prstGeom prst="rect">
            <a:avLst/>
          </a:prstGeom>
        </p:spPr>
        <p:txBody>
          <a:bodyPr vert="horz" lIns="92464" tIns="46232" rIns="92464" bIns="46232"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799877C-30BA-4E56-BBA5-A7E320A7F28D}"/>
              </a:ext>
            </a:extLst>
          </p:cNvPr>
          <p:cNvSpPr>
            <a:spLocks noGrp="1"/>
          </p:cNvSpPr>
          <p:nvPr>
            <p:ph type="sldNum" sz="quarter" idx="3"/>
          </p:nvPr>
        </p:nvSpPr>
        <p:spPr>
          <a:xfrm>
            <a:off x="4022485" y="8917128"/>
            <a:ext cx="3078383" cy="471348"/>
          </a:xfrm>
          <a:prstGeom prst="rect">
            <a:avLst/>
          </a:prstGeom>
        </p:spPr>
        <p:txBody>
          <a:bodyPr vert="horz" lIns="92464" tIns="46232" rIns="92464" bIns="46232" rtlCol="0" anchor="b"/>
          <a:lstStyle>
            <a:lvl1pPr algn="r">
              <a:defRPr sz="1200"/>
            </a:lvl1pPr>
          </a:lstStyle>
          <a:p>
            <a:fld id="{91895D46-F844-4145-BAE2-EAB2D32B45BC}" type="slidenum">
              <a:rPr lang="en-US" smtClean="0"/>
              <a:t>‹#›</a:t>
            </a:fld>
            <a:endParaRPr lang="en-US"/>
          </a:p>
        </p:txBody>
      </p:sp>
    </p:spTree>
    <p:extLst>
      <p:ext uri="{BB962C8B-B14F-4D97-AF65-F5344CB8AC3E}">
        <p14:creationId xmlns:p14="http://schemas.microsoft.com/office/powerpoint/2010/main" val="10515219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lang="en-US"/>
          </a:p>
        </p:txBody>
      </p:sp>
      <p:sp>
        <p:nvSpPr>
          <p:cNvPr id="3" name="Date Placeholder 2"/>
          <p:cNvSpPr>
            <a:spLocks noGrp="1"/>
          </p:cNvSpPr>
          <p:nvPr>
            <p:ph type="dt" idx="1"/>
          </p:nvPr>
        </p:nvSpPr>
        <p:spPr>
          <a:xfrm>
            <a:off x="4023093" y="0"/>
            <a:ext cx="3077739" cy="469424"/>
          </a:xfrm>
          <a:prstGeom prst="rect">
            <a:avLst/>
          </a:prstGeom>
        </p:spPr>
        <p:txBody>
          <a:bodyPr vert="horz" lIns="94221" tIns="47111" rIns="94221" bIns="47111" rtlCol="0"/>
          <a:lstStyle>
            <a:lvl1pPr algn="r">
              <a:defRPr sz="1200"/>
            </a:lvl1pPr>
          </a:lstStyle>
          <a:p>
            <a:fld id="{3DB24DD1-91EB-4DB7-8120-CA69839A833B}" type="datetimeFigureOut">
              <a:rPr lang="en-US" smtClean="0"/>
              <a:t>11/11/2020</a:t>
            </a:fld>
            <a:endParaRPr lang="en-US"/>
          </a:p>
        </p:txBody>
      </p:sp>
      <p:sp>
        <p:nvSpPr>
          <p:cNvPr id="4" name="Slide Image Placeholder 3"/>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4221" tIns="47111" rIns="94221" bIns="47111"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1" tIns="47111" rIns="94221" bIns="4711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1" tIns="47111" rIns="94221" bIns="47111" rtlCol="0" anchor="b"/>
          <a:lstStyle>
            <a:lvl1pPr algn="l">
              <a:defRPr sz="1200"/>
            </a:lvl1pPr>
          </a:lstStyle>
          <a:p>
            <a:endParaRPr lang="en-US"/>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21" tIns="47111" rIns="94221" bIns="47111" rtlCol="0" anchor="b"/>
          <a:lstStyle>
            <a:lvl1pPr algn="r">
              <a:defRPr sz="1200"/>
            </a:lvl1pPr>
          </a:lstStyle>
          <a:p>
            <a:fld id="{AA437F75-F6BB-461B-8356-D4615EF74343}" type="slidenum">
              <a:rPr lang="en-US" smtClean="0"/>
              <a:t>‹#›</a:t>
            </a:fld>
            <a:endParaRPr lang="en-US"/>
          </a:p>
        </p:txBody>
      </p:sp>
    </p:spTree>
    <p:extLst>
      <p:ext uri="{BB962C8B-B14F-4D97-AF65-F5344CB8AC3E}">
        <p14:creationId xmlns:p14="http://schemas.microsoft.com/office/powerpoint/2010/main" val="571578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437F75-F6BB-461B-8356-D4615EF74343}" type="slidenum">
              <a:rPr lang="en-US" smtClean="0"/>
              <a:t>1</a:t>
            </a:fld>
            <a:endParaRPr lang="en-US"/>
          </a:p>
        </p:txBody>
      </p:sp>
    </p:spTree>
    <p:extLst>
      <p:ext uri="{BB962C8B-B14F-4D97-AF65-F5344CB8AC3E}">
        <p14:creationId xmlns:p14="http://schemas.microsoft.com/office/powerpoint/2010/main" val="1933460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437F75-F6BB-461B-8356-D4615EF74343}" type="slidenum">
              <a:rPr lang="en-US" smtClean="0"/>
              <a:t>3</a:t>
            </a:fld>
            <a:endParaRPr lang="en-US"/>
          </a:p>
        </p:txBody>
      </p:sp>
    </p:spTree>
    <p:extLst>
      <p:ext uri="{BB962C8B-B14F-4D97-AF65-F5344CB8AC3E}">
        <p14:creationId xmlns:p14="http://schemas.microsoft.com/office/powerpoint/2010/main" val="3025593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437F75-F6BB-461B-8356-D4615EF74343}" type="slidenum">
              <a:rPr lang="en-US" smtClean="0"/>
              <a:t>4</a:t>
            </a:fld>
            <a:endParaRPr lang="en-US"/>
          </a:p>
        </p:txBody>
      </p:sp>
    </p:spTree>
    <p:extLst>
      <p:ext uri="{BB962C8B-B14F-4D97-AF65-F5344CB8AC3E}">
        <p14:creationId xmlns:p14="http://schemas.microsoft.com/office/powerpoint/2010/main" val="651791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437F75-F6BB-461B-8356-D4615EF74343}" type="slidenum">
              <a:rPr lang="en-US" smtClean="0"/>
              <a:t>10</a:t>
            </a:fld>
            <a:endParaRPr lang="en-US"/>
          </a:p>
        </p:txBody>
      </p:sp>
    </p:spTree>
    <p:extLst>
      <p:ext uri="{BB962C8B-B14F-4D97-AF65-F5344CB8AC3E}">
        <p14:creationId xmlns:p14="http://schemas.microsoft.com/office/powerpoint/2010/main" val="3973526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437F75-F6BB-461B-8356-D4615EF74343}" type="slidenum">
              <a:rPr lang="en-US" smtClean="0"/>
              <a:t>11</a:t>
            </a:fld>
            <a:endParaRPr lang="en-US"/>
          </a:p>
        </p:txBody>
      </p:sp>
    </p:spTree>
    <p:extLst>
      <p:ext uri="{BB962C8B-B14F-4D97-AF65-F5344CB8AC3E}">
        <p14:creationId xmlns:p14="http://schemas.microsoft.com/office/powerpoint/2010/main" val="524554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4236C-493A-45E5-A123-9A563E6DD15E}"/>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3825A2B1-BF0B-436C-A1D9-0E36DE95679C}"/>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BF19E242-878A-42CC-983B-D2DD6329647E}"/>
              </a:ext>
            </a:extLst>
          </p:cNvPr>
          <p:cNvSpPr>
            <a:spLocks noGrp="1"/>
          </p:cNvSpPr>
          <p:nvPr>
            <p:ph type="dt" sz="half" idx="10"/>
          </p:nvPr>
        </p:nvSpPr>
        <p:spPr/>
        <p:txBody>
          <a:bodyPr/>
          <a:lstStyle/>
          <a:p>
            <a:fld id="{8CE90F4F-444B-46A6-9B71-E85FCB30539F}" type="datetime1">
              <a:rPr lang="en-US" smtClean="0"/>
              <a:t>11/11/2020</a:t>
            </a:fld>
            <a:endParaRPr lang="en-US"/>
          </a:p>
        </p:txBody>
      </p:sp>
      <p:sp>
        <p:nvSpPr>
          <p:cNvPr id="5" name="Footer Placeholder 4">
            <a:extLst>
              <a:ext uri="{FF2B5EF4-FFF2-40B4-BE49-F238E27FC236}">
                <a16:creationId xmlns:a16="http://schemas.microsoft.com/office/drawing/2014/main" id="{2A575C26-E63C-4AED-A57B-B28630EAC9FD}"/>
              </a:ext>
            </a:extLst>
          </p:cNvPr>
          <p:cNvSpPr>
            <a:spLocks noGrp="1"/>
          </p:cNvSpPr>
          <p:nvPr>
            <p:ph type="ftr" sz="quarter" idx="11"/>
          </p:nvPr>
        </p:nvSpPr>
        <p:spPr/>
        <p:txBody>
          <a:bodyPr/>
          <a:lstStyle/>
          <a:p>
            <a:r>
              <a:rPr lang="en-US"/>
              <a:t>Cullari Carrico LLC, Certified Public Accountants &amp; Advisors</a:t>
            </a:r>
          </a:p>
        </p:txBody>
      </p:sp>
      <p:sp>
        <p:nvSpPr>
          <p:cNvPr id="6" name="Slide Number Placeholder 5">
            <a:extLst>
              <a:ext uri="{FF2B5EF4-FFF2-40B4-BE49-F238E27FC236}">
                <a16:creationId xmlns:a16="http://schemas.microsoft.com/office/drawing/2014/main" id="{3EA9C5D9-DB83-48C5-87A6-C890BC56EAF2}"/>
              </a:ext>
            </a:extLst>
          </p:cNvPr>
          <p:cNvSpPr>
            <a:spLocks noGrp="1"/>
          </p:cNvSpPr>
          <p:nvPr>
            <p:ph type="sldNum" sz="quarter" idx="12"/>
          </p:nvPr>
        </p:nvSpPr>
        <p:spPr/>
        <p:txBody>
          <a:bodyPr/>
          <a:lstStyle/>
          <a:p>
            <a:fld id="{8C85EED6-6458-460C-9BA5-13CC6C2530DA}" type="slidenum">
              <a:rPr lang="en-US" smtClean="0"/>
              <a:t>‹#›</a:t>
            </a:fld>
            <a:endParaRPr lang="en-US"/>
          </a:p>
        </p:txBody>
      </p:sp>
    </p:spTree>
    <p:extLst>
      <p:ext uri="{BB962C8B-B14F-4D97-AF65-F5344CB8AC3E}">
        <p14:creationId xmlns:p14="http://schemas.microsoft.com/office/powerpoint/2010/main" val="3305551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BB31B-C9E5-4582-9A5F-EAF4DC273E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8B8357-FADE-4A65-907A-D53B10C9FA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2B0B23-C8A7-4B65-B352-0C1DF77BE2D8}"/>
              </a:ext>
            </a:extLst>
          </p:cNvPr>
          <p:cNvSpPr>
            <a:spLocks noGrp="1"/>
          </p:cNvSpPr>
          <p:nvPr>
            <p:ph type="dt" sz="half" idx="10"/>
          </p:nvPr>
        </p:nvSpPr>
        <p:spPr/>
        <p:txBody>
          <a:bodyPr/>
          <a:lstStyle/>
          <a:p>
            <a:fld id="{10502A74-1AA4-47D2-81B2-BE35B18AFE43}" type="datetime1">
              <a:rPr lang="en-US" smtClean="0"/>
              <a:t>11/11/2020</a:t>
            </a:fld>
            <a:endParaRPr lang="en-US"/>
          </a:p>
        </p:txBody>
      </p:sp>
      <p:sp>
        <p:nvSpPr>
          <p:cNvPr id="5" name="Footer Placeholder 4">
            <a:extLst>
              <a:ext uri="{FF2B5EF4-FFF2-40B4-BE49-F238E27FC236}">
                <a16:creationId xmlns:a16="http://schemas.microsoft.com/office/drawing/2014/main" id="{E3A4E5F1-9044-486F-A8C1-BF6A1A0CE1A7}"/>
              </a:ext>
            </a:extLst>
          </p:cNvPr>
          <p:cNvSpPr>
            <a:spLocks noGrp="1"/>
          </p:cNvSpPr>
          <p:nvPr>
            <p:ph type="ftr" sz="quarter" idx="11"/>
          </p:nvPr>
        </p:nvSpPr>
        <p:spPr/>
        <p:txBody>
          <a:bodyPr/>
          <a:lstStyle/>
          <a:p>
            <a:r>
              <a:rPr lang="en-US"/>
              <a:t>Cullari Carrico LLC, Certified Public Accountants &amp; Advisors</a:t>
            </a:r>
          </a:p>
        </p:txBody>
      </p:sp>
      <p:sp>
        <p:nvSpPr>
          <p:cNvPr id="6" name="Slide Number Placeholder 5">
            <a:extLst>
              <a:ext uri="{FF2B5EF4-FFF2-40B4-BE49-F238E27FC236}">
                <a16:creationId xmlns:a16="http://schemas.microsoft.com/office/drawing/2014/main" id="{D4BA779F-BF29-4587-8B0C-529DA5C30E13}"/>
              </a:ext>
            </a:extLst>
          </p:cNvPr>
          <p:cNvSpPr>
            <a:spLocks noGrp="1"/>
          </p:cNvSpPr>
          <p:nvPr>
            <p:ph type="sldNum" sz="quarter" idx="12"/>
          </p:nvPr>
        </p:nvSpPr>
        <p:spPr/>
        <p:txBody>
          <a:bodyPr/>
          <a:lstStyle/>
          <a:p>
            <a:fld id="{8C85EED6-6458-460C-9BA5-13CC6C2530DA}" type="slidenum">
              <a:rPr lang="en-US" smtClean="0"/>
              <a:t>‹#›</a:t>
            </a:fld>
            <a:endParaRPr lang="en-US"/>
          </a:p>
        </p:txBody>
      </p:sp>
    </p:spTree>
    <p:extLst>
      <p:ext uri="{BB962C8B-B14F-4D97-AF65-F5344CB8AC3E}">
        <p14:creationId xmlns:p14="http://schemas.microsoft.com/office/powerpoint/2010/main" val="3402919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5849F5-C8AA-43D1-9700-634EB8537BDE}"/>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A3AB36D-10C2-447B-B626-7B98183F79F8}"/>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D9A0E4-490B-44A1-978D-66354BBBA34D}"/>
              </a:ext>
            </a:extLst>
          </p:cNvPr>
          <p:cNvSpPr>
            <a:spLocks noGrp="1"/>
          </p:cNvSpPr>
          <p:nvPr>
            <p:ph type="dt" sz="half" idx="10"/>
          </p:nvPr>
        </p:nvSpPr>
        <p:spPr/>
        <p:txBody>
          <a:bodyPr/>
          <a:lstStyle/>
          <a:p>
            <a:fld id="{10502A74-1AA4-47D2-81B2-BE35B18AFE43}" type="datetime1">
              <a:rPr lang="en-US" smtClean="0"/>
              <a:t>11/11/2020</a:t>
            </a:fld>
            <a:endParaRPr lang="en-US"/>
          </a:p>
        </p:txBody>
      </p:sp>
      <p:sp>
        <p:nvSpPr>
          <p:cNvPr id="5" name="Footer Placeholder 4">
            <a:extLst>
              <a:ext uri="{FF2B5EF4-FFF2-40B4-BE49-F238E27FC236}">
                <a16:creationId xmlns:a16="http://schemas.microsoft.com/office/drawing/2014/main" id="{8E4676D2-3008-4FBF-AB6A-41E354D64FF7}"/>
              </a:ext>
            </a:extLst>
          </p:cNvPr>
          <p:cNvSpPr>
            <a:spLocks noGrp="1"/>
          </p:cNvSpPr>
          <p:nvPr>
            <p:ph type="ftr" sz="quarter" idx="11"/>
          </p:nvPr>
        </p:nvSpPr>
        <p:spPr/>
        <p:txBody>
          <a:bodyPr/>
          <a:lstStyle/>
          <a:p>
            <a:r>
              <a:rPr lang="en-US"/>
              <a:t>Cullari Carrico LLC, Certified Public Accountants &amp; Advisors</a:t>
            </a:r>
          </a:p>
        </p:txBody>
      </p:sp>
      <p:sp>
        <p:nvSpPr>
          <p:cNvPr id="6" name="Slide Number Placeholder 5">
            <a:extLst>
              <a:ext uri="{FF2B5EF4-FFF2-40B4-BE49-F238E27FC236}">
                <a16:creationId xmlns:a16="http://schemas.microsoft.com/office/drawing/2014/main" id="{64BE14A3-CED6-4A17-92D4-1C9892AC5A70}"/>
              </a:ext>
            </a:extLst>
          </p:cNvPr>
          <p:cNvSpPr>
            <a:spLocks noGrp="1"/>
          </p:cNvSpPr>
          <p:nvPr>
            <p:ph type="sldNum" sz="quarter" idx="12"/>
          </p:nvPr>
        </p:nvSpPr>
        <p:spPr/>
        <p:txBody>
          <a:bodyPr/>
          <a:lstStyle/>
          <a:p>
            <a:fld id="{8C85EED6-6458-460C-9BA5-13CC6C2530DA}" type="slidenum">
              <a:rPr lang="en-US" smtClean="0"/>
              <a:t>‹#›</a:t>
            </a:fld>
            <a:endParaRPr lang="en-US"/>
          </a:p>
        </p:txBody>
      </p:sp>
    </p:spTree>
    <p:extLst>
      <p:ext uri="{BB962C8B-B14F-4D97-AF65-F5344CB8AC3E}">
        <p14:creationId xmlns:p14="http://schemas.microsoft.com/office/powerpoint/2010/main" val="1146731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AFB26-4239-4859-BAFF-26CE64632B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5BD7AD-D6B0-42BF-90B3-9484B137295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A994BA-60D3-48BC-AF86-9D1A7B7E8EE2}"/>
              </a:ext>
            </a:extLst>
          </p:cNvPr>
          <p:cNvSpPr>
            <a:spLocks noGrp="1"/>
          </p:cNvSpPr>
          <p:nvPr>
            <p:ph type="dt" sz="half" idx="10"/>
          </p:nvPr>
        </p:nvSpPr>
        <p:spPr/>
        <p:txBody>
          <a:bodyPr/>
          <a:lstStyle/>
          <a:p>
            <a:fld id="{10502A74-1AA4-47D2-81B2-BE35B18AFE43}" type="datetime1">
              <a:rPr lang="en-US" smtClean="0"/>
              <a:t>11/11/2020</a:t>
            </a:fld>
            <a:endParaRPr lang="en-US"/>
          </a:p>
        </p:txBody>
      </p:sp>
      <p:sp>
        <p:nvSpPr>
          <p:cNvPr id="5" name="Footer Placeholder 4">
            <a:extLst>
              <a:ext uri="{FF2B5EF4-FFF2-40B4-BE49-F238E27FC236}">
                <a16:creationId xmlns:a16="http://schemas.microsoft.com/office/drawing/2014/main" id="{7898213D-5894-409A-99B1-708E38FA6209}"/>
              </a:ext>
            </a:extLst>
          </p:cNvPr>
          <p:cNvSpPr>
            <a:spLocks noGrp="1"/>
          </p:cNvSpPr>
          <p:nvPr>
            <p:ph type="ftr" sz="quarter" idx="11"/>
          </p:nvPr>
        </p:nvSpPr>
        <p:spPr/>
        <p:txBody>
          <a:bodyPr/>
          <a:lstStyle/>
          <a:p>
            <a:r>
              <a:rPr lang="en-US"/>
              <a:t>Cullari Carrico LLC, Certified Public Accountants &amp; Advisors</a:t>
            </a:r>
          </a:p>
        </p:txBody>
      </p:sp>
      <p:sp>
        <p:nvSpPr>
          <p:cNvPr id="6" name="Slide Number Placeholder 5">
            <a:extLst>
              <a:ext uri="{FF2B5EF4-FFF2-40B4-BE49-F238E27FC236}">
                <a16:creationId xmlns:a16="http://schemas.microsoft.com/office/drawing/2014/main" id="{7BC82EA2-CCB8-4AF9-A82E-2108F0926C01}"/>
              </a:ext>
            </a:extLst>
          </p:cNvPr>
          <p:cNvSpPr>
            <a:spLocks noGrp="1"/>
          </p:cNvSpPr>
          <p:nvPr>
            <p:ph type="sldNum" sz="quarter" idx="12"/>
          </p:nvPr>
        </p:nvSpPr>
        <p:spPr/>
        <p:txBody>
          <a:bodyPr/>
          <a:lstStyle/>
          <a:p>
            <a:fld id="{8C85EED6-6458-460C-9BA5-13CC6C2530DA}" type="slidenum">
              <a:rPr lang="en-US" smtClean="0"/>
              <a:t>‹#›</a:t>
            </a:fld>
            <a:endParaRPr lang="en-US"/>
          </a:p>
        </p:txBody>
      </p:sp>
    </p:spTree>
    <p:extLst>
      <p:ext uri="{BB962C8B-B14F-4D97-AF65-F5344CB8AC3E}">
        <p14:creationId xmlns:p14="http://schemas.microsoft.com/office/powerpoint/2010/main" val="1978032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1141D-6C95-4D6A-AFBB-4D279763288A}"/>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2D696A8B-BD8D-4C01-A4E4-CDBACD1B9E5A}"/>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D102747-9797-47AC-BA80-59D7AAB7515C}"/>
              </a:ext>
            </a:extLst>
          </p:cNvPr>
          <p:cNvSpPr>
            <a:spLocks noGrp="1"/>
          </p:cNvSpPr>
          <p:nvPr>
            <p:ph type="dt" sz="half" idx="10"/>
          </p:nvPr>
        </p:nvSpPr>
        <p:spPr/>
        <p:txBody>
          <a:bodyPr/>
          <a:lstStyle/>
          <a:p>
            <a:fld id="{F30A3EF9-2918-48A8-B629-0AF20673F4E0}" type="datetime1">
              <a:rPr lang="en-US" smtClean="0"/>
              <a:t>11/11/2020</a:t>
            </a:fld>
            <a:endParaRPr lang="en-US"/>
          </a:p>
        </p:txBody>
      </p:sp>
      <p:sp>
        <p:nvSpPr>
          <p:cNvPr id="5" name="Footer Placeholder 4">
            <a:extLst>
              <a:ext uri="{FF2B5EF4-FFF2-40B4-BE49-F238E27FC236}">
                <a16:creationId xmlns:a16="http://schemas.microsoft.com/office/drawing/2014/main" id="{F6AE08E7-EFCE-4012-B859-163F469962D8}"/>
              </a:ext>
            </a:extLst>
          </p:cNvPr>
          <p:cNvSpPr>
            <a:spLocks noGrp="1"/>
          </p:cNvSpPr>
          <p:nvPr>
            <p:ph type="ftr" sz="quarter" idx="11"/>
          </p:nvPr>
        </p:nvSpPr>
        <p:spPr/>
        <p:txBody>
          <a:bodyPr/>
          <a:lstStyle/>
          <a:p>
            <a:r>
              <a:rPr lang="en-US"/>
              <a:t>Cullari Carrico LLC, Certified Public Accountants &amp; Advisors</a:t>
            </a:r>
          </a:p>
        </p:txBody>
      </p:sp>
      <p:sp>
        <p:nvSpPr>
          <p:cNvPr id="6" name="Slide Number Placeholder 5">
            <a:extLst>
              <a:ext uri="{FF2B5EF4-FFF2-40B4-BE49-F238E27FC236}">
                <a16:creationId xmlns:a16="http://schemas.microsoft.com/office/drawing/2014/main" id="{084209A1-7941-4FD0-9D84-30D1BB1AB142}"/>
              </a:ext>
            </a:extLst>
          </p:cNvPr>
          <p:cNvSpPr>
            <a:spLocks noGrp="1"/>
          </p:cNvSpPr>
          <p:nvPr>
            <p:ph type="sldNum" sz="quarter" idx="12"/>
          </p:nvPr>
        </p:nvSpPr>
        <p:spPr/>
        <p:txBody>
          <a:bodyPr/>
          <a:lstStyle/>
          <a:p>
            <a:fld id="{8C85EED6-6458-460C-9BA5-13CC6C2530DA}" type="slidenum">
              <a:rPr lang="en-US" smtClean="0"/>
              <a:t>‹#›</a:t>
            </a:fld>
            <a:endParaRPr lang="en-US"/>
          </a:p>
        </p:txBody>
      </p:sp>
    </p:spTree>
    <p:extLst>
      <p:ext uri="{BB962C8B-B14F-4D97-AF65-F5344CB8AC3E}">
        <p14:creationId xmlns:p14="http://schemas.microsoft.com/office/powerpoint/2010/main" val="3601751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40C29-E0D0-48DC-8990-90E6805EB3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2FBB15-E6F6-477C-989D-CE9DD4FF45B8}"/>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1B9805-D8AD-439C-9311-CABC040D975B}"/>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B4647F0-009D-454D-AA72-0185DACDC734}"/>
              </a:ext>
            </a:extLst>
          </p:cNvPr>
          <p:cNvSpPr>
            <a:spLocks noGrp="1"/>
          </p:cNvSpPr>
          <p:nvPr>
            <p:ph type="dt" sz="half" idx="10"/>
          </p:nvPr>
        </p:nvSpPr>
        <p:spPr/>
        <p:txBody>
          <a:bodyPr/>
          <a:lstStyle/>
          <a:p>
            <a:fld id="{10502A74-1AA4-47D2-81B2-BE35B18AFE43}" type="datetime1">
              <a:rPr lang="en-US" smtClean="0"/>
              <a:t>11/11/2020</a:t>
            </a:fld>
            <a:endParaRPr lang="en-US"/>
          </a:p>
        </p:txBody>
      </p:sp>
      <p:sp>
        <p:nvSpPr>
          <p:cNvPr id="6" name="Footer Placeholder 5">
            <a:extLst>
              <a:ext uri="{FF2B5EF4-FFF2-40B4-BE49-F238E27FC236}">
                <a16:creationId xmlns:a16="http://schemas.microsoft.com/office/drawing/2014/main" id="{3BDBF442-88EF-40ED-A3B3-6AFB7859EC98}"/>
              </a:ext>
            </a:extLst>
          </p:cNvPr>
          <p:cNvSpPr>
            <a:spLocks noGrp="1"/>
          </p:cNvSpPr>
          <p:nvPr>
            <p:ph type="ftr" sz="quarter" idx="11"/>
          </p:nvPr>
        </p:nvSpPr>
        <p:spPr/>
        <p:txBody>
          <a:bodyPr/>
          <a:lstStyle/>
          <a:p>
            <a:r>
              <a:rPr lang="en-US"/>
              <a:t>Cullari Carrico LLC, Certified Public Accountants &amp; Advisors</a:t>
            </a:r>
          </a:p>
        </p:txBody>
      </p:sp>
      <p:sp>
        <p:nvSpPr>
          <p:cNvPr id="7" name="Slide Number Placeholder 6">
            <a:extLst>
              <a:ext uri="{FF2B5EF4-FFF2-40B4-BE49-F238E27FC236}">
                <a16:creationId xmlns:a16="http://schemas.microsoft.com/office/drawing/2014/main" id="{23F8EA68-66A1-4DB8-A72B-92E5A86DE045}"/>
              </a:ext>
            </a:extLst>
          </p:cNvPr>
          <p:cNvSpPr>
            <a:spLocks noGrp="1"/>
          </p:cNvSpPr>
          <p:nvPr>
            <p:ph type="sldNum" sz="quarter" idx="12"/>
          </p:nvPr>
        </p:nvSpPr>
        <p:spPr/>
        <p:txBody>
          <a:bodyPr/>
          <a:lstStyle/>
          <a:p>
            <a:fld id="{8C85EED6-6458-460C-9BA5-13CC6C2530DA}" type="slidenum">
              <a:rPr lang="en-US" smtClean="0"/>
              <a:t>‹#›</a:t>
            </a:fld>
            <a:endParaRPr lang="en-US"/>
          </a:p>
        </p:txBody>
      </p:sp>
    </p:spTree>
    <p:extLst>
      <p:ext uri="{BB962C8B-B14F-4D97-AF65-F5344CB8AC3E}">
        <p14:creationId xmlns:p14="http://schemas.microsoft.com/office/powerpoint/2010/main" val="3003946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55932-A1BE-4D35-B532-F41579DE0C42}"/>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23271BF-EBBE-4C02-A855-C5F3C1817B2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4F2DAEC0-5F57-48A7-906F-F11AAED37790}"/>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F8FF226-7809-4E5A-AF9C-AD4E75DBB7F0}"/>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6D6AA0EA-FC5D-4F37-B078-6C141689DE9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E463F2D-16C4-41EF-8A80-9FD762F00E7C}"/>
              </a:ext>
            </a:extLst>
          </p:cNvPr>
          <p:cNvSpPr>
            <a:spLocks noGrp="1"/>
          </p:cNvSpPr>
          <p:nvPr>
            <p:ph type="dt" sz="half" idx="10"/>
          </p:nvPr>
        </p:nvSpPr>
        <p:spPr/>
        <p:txBody>
          <a:bodyPr/>
          <a:lstStyle/>
          <a:p>
            <a:fld id="{10502A74-1AA4-47D2-81B2-BE35B18AFE43}" type="datetime1">
              <a:rPr lang="en-US" smtClean="0"/>
              <a:t>11/11/2020</a:t>
            </a:fld>
            <a:endParaRPr lang="en-US"/>
          </a:p>
        </p:txBody>
      </p:sp>
      <p:sp>
        <p:nvSpPr>
          <p:cNvPr id="8" name="Footer Placeholder 7">
            <a:extLst>
              <a:ext uri="{FF2B5EF4-FFF2-40B4-BE49-F238E27FC236}">
                <a16:creationId xmlns:a16="http://schemas.microsoft.com/office/drawing/2014/main" id="{FA4821D5-8880-441E-BF19-8F243A9C8730}"/>
              </a:ext>
            </a:extLst>
          </p:cNvPr>
          <p:cNvSpPr>
            <a:spLocks noGrp="1"/>
          </p:cNvSpPr>
          <p:nvPr>
            <p:ph type="ftr" sz="quarter" idx="11"/>
          </p:nvPr>
        </p:nvSpPr>
        <p:spPr/>
        <p:txBody>
          <a:bodyPr/>
          <a:lstStyle/>
          <a:p>
            <a:r>
              <a:rPr lang="en-US"/>
              <a:t>Cullari Carrico LLC, Certified Public Accountants &amp; Advisors</a:t>
            </a:r>
          </a:p>
        </p:txBody>
      </p:sp>
      <p:sp>
        <p:nvSpPr>
          <p:cNvPr id="9" name="Slide Number Placeholder 8">
            <a:extLst>
              <a:ext uri="{FF2B5EF4-FFF2-40B4-BE49-F238E27FC236}">
                <a16:creationId xmlns:a16="http://schemas.microsoft.com/office/drawing/2014/main" id="{0D1167A8-095D-43BD-858A-DF2368BDB382}"/>
              </a:ext>
            </a:extLst>
          </p:cNvPr>
          <p:cNvSpPr>
            <a:spLocks noGrp="1"/>
          </p:cNvSpPr>
          <p:nvPr>
            <p:ph type="sldNum" sz="quarter" idx="12"/>
          </p:nvPr>
        </p:nvSpPr>
        <p:spPr/>
        <p:txBody>
          <a:bodyPr/>
          <a:lstStyle/>
          <a:p>
            <a:fld id="{8C85EED6-6458-460C-9BA5-13CC6C2530DA}" type="slidenum">
              <a:rPr lang="en-US" smtClean="0"/>
              <a:t>‹#›</a:t>
            </a:fld>
            <a:endParaRPr lang="en-US"/>
          </a:p>
        </p:txBody>
      </p:sp>
    </p:spTree>
    <p:extLst>
      <p:ext uri="{BB962C8B-B14F-4D97-AF65-F5344CB8AC3E}">
        <p14:creationId xmlns:p14="http://schemas.microsoft.com/office/powerpoint/2010/main" val="1757435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89026-7395-4D65-90DB-2F53876F747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99FBE20-132D-4470-9827-E181EEA8363F}"/>
              </a:ext>
            </a:extLst>
          </p:cNvPr>
          <p:cNvSpPr>
            <a:spLocks noGrp="1"/>
          </p:cNvSpPr>
          <p:nvPr>
            <p:ph type="dt" sz="half" idx="10"/>
          </p:nvPr>
        </p:nvSpPr>
        <p:spPr/>
        <p:txBody>
          <a:bodyPr/>
          <a:lstStyle/>
          <a:p>
            <a:fld id="{F7FED4C7-660F-4B7E-B58F-CA3FEA5E9A88}" type="datetime1">
              <a:rPr lang="en-US" smtClean="0"/>
              <a:t>11/11/2020</a:t>
            </a:fld>
            <a:endParaRPr lang="en-US"/>
          </a:p>
        </p:txBody>
      </p:sp>
      <p:sp>
        <p:nvSpPr>
          <p:cNvPr id="4" name="Footer Placeholder 3">
            <a:extLst>
              <a:ext uri="{FF2B5EF4-FFF2-40B4-BE49-F238E27FC236}">
                <a16:creationId xmlns:a16="http://schemas.microsoft.com/office/drawing/2014/main" id="{5B9ADAB9-981B-49DD-93BC-F0BA245E2076}"/>
              </a:ext>
            </a:extLst>
          </p:cNvPr>
          <p:cNvSpPr>
            <a:spLocks noGrp="1"/>
          </p:cNvSpPr>
          <p:nvPr>
            <p:ph type="ftr" sz="quarter" idx="11"/>
          </p:nvPr>
        </p:nvSpPr>
        <p:spPr/>
        <p:txBody>
          <a:bodyPr/>
          <a:lstStyle/>
          <a:p>
            <a:r>
              <a:rPr lang="en-US"/>
              <a:t>Cullari Carrico LLC, Certified Public Accountants &amp; Advisors</a:t>
            </a:r>
          </a:p>
        </p:txBody>
      </p:sp>
      <p:sp>
        <p:nvSpPr>
          <p:cNvPr id="5" name="Slide Number Placeholder 4">
            <a:extLst>
              <a:ext uri="{FF2B5EF4-FFF2-40B4-BE49-F238E27FC236}">
                <a16:creationId xmlns:a16="http://schemas.microsoft.com/office/drawing/2014/main" id="{12F1D719-F1D5-4535-8510-566A43A732B3}"/>
              </a:ext>
            </a:extLst>
          </p:cNvPr>
          <p:cNvSpPr>
            <a:spLocks noGrp="1"/>
          </p:cNvSpPr>
          <p:nvPr>
            <p:ph type="sldNum" sz="quarter" idx="12"/>
          </p:nvPr>
        </p:nvSpPr>
        <p:spPr/>
        <p:txBody>
          <a:bodyPr/>
          <a:lstStyle/>
          <a:p>
            <a:fld id="{8C85EED6-6458-460C-9BA5-13CC6C2530DA}" type="slidenum">
              <a:rPr lang="en-US" smtClean="0"/>
              <a:t>‹#›</a:t>
            </a:fld>
            <a:endParaRPr lang="en-US"/>
          </a:p>
        </p:txBody>
      </p:sp>
    </p:spTree>
    <p:extLst>
      <p:ext uri="{BB962C8B-B14F-4D97-AF65-F5344CB8AC3E}">
        <p14:creationId xmlns:p14="http://schemas.microsoft.com/office/powerpoint/2010/main" val="597233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F1E311-0BBD-442F-956B-8213BC852382}"/>
              </a:ext>
            </a:extLst>
          </p:cNvPr>
          <p:cNvSpPr>
            <a:spLocks noGrp="1"/>
          </p:cNvSpPr>
          <p:nvPr>
            <p:ph type="dt" sz="half" idx="10"/>
          </p:nvPr>
        </p:nvSpPr>
        <p:spPr/>
        <p:txBody>
          <a:bodyPr/>
          <a:lstStyle/>
          <a:p>
            <a:fld id="{227A14B5-8A5C-4760-B0DF-817AC64B0864}" type="datetime1">
              <a:rPr lang="en-US" smtClean="0"/>
              <a:t>11/11/2020</a:t>
            </a:fld>
            <a:endParaRPr lang="en-US"/>
          </a:p>
        </p:txBody>
      </p:sp>
      <p:sp>
        <p:nvSpPr>
          <p:cNvPr id="3" name="Footer Placeholder 2">
            <a:extLst>
              <a:ext uri="{FF2B5EF4-FFF2-40B4-BE49-F238E27FC236}">
                <a16:creationId xmlns:a16="http://schemas.microsoft.com/office/drawing/2014/main" id="{4C1F0C74-400D-4332-AEA4-611AFED812E6}"/>
              </a:ext>
            </a:extLst>
          </p:cNvPr>
          <p:cNvSpPr>
            <a:spLocks noGrp="1"/>
          </p:cNvSpPr>
          <p:nvPr>
            <p:ph type="ftr" sz="quarter" idx="11"/>
          </p:nvPr>
        </p:nvSpPr>
        <p:spPr/>
        <p:txBody>
          <a:bodyPr/>
          <a:lstStyle/>
          <a:p>
            <a:r>
              <a:rPr lang="en-US"/>
              <a:t>Cullari Carrico LLC, Certified Public Accountants &amp; Advisors</a:t>
            </a:r>
          </a:p>
        </p:txBody>
      </p:sp>
      <p:sp>
        <p:nvSpPr>
          <p:cNvPr id="4" name="Slide Number Placeholder 3">
            <a:extLst>
              <a:ext uri="{FF2B5EF4-FFF2-40B4-BE49-F238E27FC236}">
                <a16:creationId xmlns:a16="http://schemas.microsoft.com/office/drawing/2014/main" id="{01654AB8-16C1-4149-A51E-1A9C870C4D55}"/>
              </a:ext>
            </a:extLst>
          </p:cNvPr>
          <p:cNvSpPr>
            <a:spLocks noGrp="1"/>
          </p:cNvSpPr>
          <p:nvPr>
            <p:ph type="sldNum" sz="quarter" idx="12"/>
          </p:nvPr>
        </p:nvSpPr>
        <p:spPr/>
        <p:txBody>
          <a:bodyPr/>
          <a:lstStyle/>
          <a:p>
            <a:fld id="{8C85EED6-6458-460C-9BA5-13CC6C2530DA}" type="slidenum">
              <a:rPr lang="en-US" smtClean="0"/>
              <a:t>‹#›</a:t>
            </a:fld>
            <a:endParaRPr lang="en-US"/>
          </a:p>
        </p:txBody>
      </p:sp>
    </p:spTree>
    <p:extLst>
      <p:ext uri="{BB962C8B-B14F-4D97-AF65-F5344CB8AC3E}">
        <p14:creationId xmlns:p14="http://schemas.microsoft.com/office/powerpoint/2010/main" val="663298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71EFF-E4B1-4FC1-B397-A76C697CEA9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4F491EF3-2FF4-4E40-A1E8-067976E77BE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18C28B-3D08-4466-BE32-4ABB4D09B2D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999CA1F2-343C-44E2-B65A-3B4EE2A2E868}"/>
              </a:ext>
            </a:extLst>
          </p:cNvPr>
          <p:cNvSpPr>
            <a:spLocks noGrp="1"/>
          </p:cNvSpPr>
          <p:nvPr>
            <p:ph type="dt" sz="half" idx="10"/>
          </p:nvPr>
        </p:nvSpPr>
        <p:spPr/>
        <p:txBody>
          <a:bodyPr/>
          <a:lstStyle/>
          <a:p>
            <a:fld id="{10502A74-1AA4-47D2-81B2-BE35B18AFE43}" type="datetime1">
              <a:rPr lang="en-US" smtClean="0"/>
              <a:t>11/11/2020</a:t>
            </a:fld>
            <a:endParaRPr lang="en-US"/>
          </a:p>
        </p:txBody>
      </p:sp>
      <p:sp>
        <p:nvSpPr>
          <p:cNvPr id="6" name="Footer Placeholder 5">
            <a:extLst>
              <a:ext uri="{FF2B5EF4-FFF2-40B4-BE49-F238E27FC236}">
                <a16:creationId xmlns:a16="http://schemas.microsoft.com/office/drawing/2014/main" id="{CDF610B1-CDA6-44D3-A8F4-0CE9ADD3B9EB}"/>
              </a:ext>
            </a:extLst>
          </p:cNvPr>
          <p:cNvSpPr>
            <a:spLocks noGrp="1"/>
          </p:cNvSpPr>
          <p:nvPr>
            <p:ph type="ftr" sz="quarter" idx="11"/>
          </p:nvPr>
        </p:nvSpPr>
        <p:spPr/>
        <p:txBody>
          <a:bodyPr/>
          <a:lstStyle/>
          <a:p>
            <a:r>
              <a:rPr lang="en-US"/>
              <a:t>Cullari Carrico LLC, Certified Public Accountants &amp; Advisors</a:t>
            </a:r>
          </a:p>
        </p:txBody>
      </p:sp>
      <p:sp>
        <p:nvSpPr>
          <p:cNvPr id="7" name="Slide Number Placeholder 6">
            <a:extLst>
              <a:ext uri="{FF2B5EF4-FFF2-40B4-BE49-F238E27FC236}">
                <a16:creationId xmlns:a16="http://schemas.microsoft.com/office/drawing/2014/main" id="{9723B9A4-3C1C-4128-8E06-45267429DFC6}"/>
              </a:ext>
            </a:extLst>
          </p:cNvPr>
          <p:cNvSpPr>
            <a:spLocks noGrp="1"/>
          </p:cNvSpPr>
          <p:nvPr>
            <p:ph type="sldNum" sz="quarter" idx="12"/>
          </p:nvPr>
        </p:nvSpPr>
        <p:spPr/>
        <p:txBody>
          <a:bodyPr/>
          <a:lstStyle/>
          <a:p>
            <a:fld id="{8C85EED6-6458-460C-9BA5-13CC6C2530DA}" type="slidenum">
              <a:rPr lang="en-US" smtClean="0"/>
              <a:t>‹#›</a:t>
            </a:fld>
            <a:endParaRPr lang="en-US"/>
          </a:p>
        </p:txBody>
      </p:sp>
    </p:spTree>
    <p:extLst>
      <p:ext uri="{BB962C8B-B14F-4D97-AF65-F5344CB8AC3E}">
        <p14:creationId xmlns:p14="http://schemas.microsoft.com/office/powerpoint/2010/main" val="1243647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5D186-2FD1-4C0E-90AB-64FAF8109BBA}"/>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C1D1D1F8-239A-4095-B4B8-909E08DEBC2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0EBF97F0-7C46-4BD8-A81D-D156F43DAF4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22A22CE-C8CD-4FDC-9292-E463125265EA}"/>
              </a:ext>
            </a:extLst>
          </p:cNvPr>
          <p:cNvSpPr>
            <a:spLocks noGrp="1"/>
          </p:cNvSpPr>
          <p:nvPr>
            <p:ph type="dt" sz="half" idx="10"/>
          </p:nvPr>
        </p:nvSpPr>
        <p:spPr/>
        <p:txBody>
          <a:bodyPr/>
          <a:lstStyle/>
          <a:p>
            <a:fld id="{10502A74-1AA4-47D2-81B2-BE35B18AFE43}" type="datetime1">
              <a:rPr lang="en-US" smtClean="0"/>
              <a:t>11/11/2020</a:t>
            </a:fld>
            <a:endParaRPr lang="en-US"/>
          </a:p>
        </p:txBody>
      </p:sp>
      <p:sp>
        <p:nvSpPr>
          <p:cNvPr id="6" name="Footer Placeholder 5">
            <a:extLst>
              <a:ext uri="{FF2B5EF4-FFF2-40B4-BE49-F238E27FC236}">
                <a16:creationId xmlns:a16="http://schemas.microsoft.com/office/drawing/2014/main" id="{9D72EA69-CD41-49BB-BE45-D0540D7A9A17}"/>
              </a:ext>
            </a:extLst>
          </p:cNvPr>
          <p:cNvSpPr>
            <a:spLocks noGrp="1"/>
          </p:cNvSpPr>
          <p:nvPr>
            <p:ph type="ftr" sz="quarter" idx="11"/>
          </p:nvPr>
        </p:nvSpPr>
        <p:spPr/>
        <p:txBody>
          <a:bodyPr/>
          <a:lstStyle/>
          <a:p>
            <a:r>
              <a:rPr lang="en-US"/>
              <a:t>Cullari Carrico LLC, Certified Public Accountants &amp; Advisors</a:t>
            </a:r>
          </a:p>
        </p:txBody>
      </p:sp>
      <p:sp>
        <p:nvSpPr>
          <p:cNvPr id="7" name="Slide Number Placeholder 6">
            <a:extLst>
              <a:ext uri="{FF2B5EF4-FFF2-40B4-BE49-F238E27FC236}">
                <a16:creationId xmlns:a16="http://schemas.microsoft.com/office/drawing/2014/main" id="{49504E43-8F56-4B5A-BD74-B4E685871A54}"/>
              </a:ext>
            </a:extLst>
          </p:cNvPr>
          <p:cNvSpPr>
            <a:spLocks noGrp="1"/>
          </p:cNvSpPr>
          <p:nvPr>
            <p:ph type="sldNum" sz="quarter" idx="12"/>
          </p:nvPr>
        </p:nvSpPr>
        <p:spPr/>
        <p:txBody>
          <a:bodyPr/>
          <a:lstStyle/>
          <a:p>
            <a:fld id="{8C85EED6-6458-460C-9BA5-13CC6C2530DA}" type="slidenum">
              <a:rPr lang="en-US" smtClean="0"/>
              <a:t>‹#›</a:t>
            </a:fld>
            <a:endParaRPr lang="en-US"/>
          </a:p>
        </p:txBody>
      </p:sp>
    </p:spTree>
    <p:extLst>
      <p:ext uri="{BB962C8B-B14F-4D97-AF65-F5344CB8AC3E}">
        <p14:creationId xmlns:p14="http://schemas.microsoft.com/office/powerpoint/2010/main" val="4262910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786CF4-53E2-48A8-82AB-771E128C7C85}"/>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1E8F09B-295F-4C13-AF0C-70D70122E72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BC7688-B19C-4C9A-A5BC-A7381E9A5DF3}"/>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0502A74-1AA4-47D2-81B2-BE35B18AFE43}" type="datetime1">
              <a:rPr lang="en-US" smtClean="0"/>
              <a:t>11/11/2020</a:t>
            </a:fld>
            <a:endParaRPr lang="en-US"/>
          </a:p>
        </p:txBody>
      </p:sp>
      <p:sp>
        <p:nvSpPr>
          <p:cNvPr id="5" name="Footer Placeholder 4">
            <a:extLst>
              <a:ext uri="{FF2B5EF4-FFF2-40B4-BE49-F238E27FC236}">
                <a16:creationId xmlns:a16="http://schemas.microsoft.com/office/drawing/2014/main" id="{FC943BE9-BE43-493B-BA5B-9A87BA358FFC}"/>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Cullari Carrico LLC, Certified Public Accountants &amp; Advisors</a:t>
            </a:r>
          </a:p>
        </p:txBody>
      </p:sp>
      <p:sp>
        <p:nvSpPr>
          <p:cNvPr id="6" name="Slide Number Placeholder 5">
            <a:extLst>
              <a:ext uri="{FF2B5EF4-FFF2-40B4-BE49-F238E27FC236}">
                <a16:creationId xmlns:a16="http://schemas.microsoft.com/office/drawing/2014/main" id="{818238C5-17FB-4336-BB5E-5CB3BD723192}"/>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C85EED6-6458-460C-9BA5-13CC6C2530DA}" type="slidenum">
              <a:rPr lang="en-US" smtClean="0"/>
              <a:t>‹#›</a:t>
            </a:fld>
            <a:endParaRPr lang="en-US"/>
          </a:p>
        </p:txBody>
      </p:sp>
    </p:spTree>
    <p:extLst>
      <p:ext uri="{BB962C8B-B14F-4D97-AF65-F5344CB8AC3E}">
        <p14:creationId xmlns:p14="http://schemas.microsoft.com/office/powerpoint/2010/main" val="3927549132"/>
      </p:ext>
    </p:extLst>
  </p:cSld>
  <p:clrMap bg1="lt1" tx1="dk1" bg2="lt2" tx2="dk2" accent1="accent1" accent2="accent2" accent3="accent3" accent4="accent4" accent5="accent5" accent6="accent6" hlink="hlink" folHlink="folHlink"/>
  <p:sldLayoutIdLst>
    <p:sldLayoutId id="2147484156" r:id="rId1"/>
    <p:sldLayoutId id="2147484157" r:id="rId2"/>
    <p:sldLayoutId id="2147484158" r:id="rId3"/>
    <p:sldLayoutId id="2147484159" r:id="rId4"/>
    <p:sldLayoutId id="2147484160" r:id="rId5"/>
    <p:sldLayoutId id="2147484161" r:id="rId6"/>
    <p:sldLayoutId id="2147484162" r:id="rId7"/>
    <p:sldLayoutId id="2147484163" r:id="rId8"/>
    <p:sldLayoutId id="2147484164" r:id="rId9"/>
    <p:sldLayoutId id="2147484165" r:id="rId10"/>
    <p:sldLayoutId id="2147484166"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councilofnonprofits.org/nonprofits-and-coronavirus-covid-19" TargetMode="External"/><Relationship Id="rId3" Type="http://schemas.openxmlformats.org/officeDocument/2006/relationships/hyperlink" Target="http://www.irs.gov/" TargetMode="External"/><Relationship Id="rId7" Type="http://schemas.openxmlformats.org/officeDocument/2006/relationships/hyperlink" Target="https://hbr.org/2020/06/reimagine-your-nonprofit-to-survive-the-crisi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nytimes.com/2020/10/24/at-home/virtual-galas-fall-2020.html/" TargetMode="External"/><Relationship Id="rId5" Type="http://schemas.openxmlformats.org/officeDocument/2006/relationships/hyperlink" Target="https://ccsfundraising.com/about-fundraising-experts/" TargetMode="External"/><Relationship Id="rId10" Type="http://schemas.openxmlformats.org/officeDocument/2006/relationships/image" Target="../media/image2.jpeg"/><Relationship Id="rId4" Type="http://schemas.openxmlformats.org/officeDocument/2006/relationships/hyperlink" Target="http://www.philanthropy.com/" TargetMode="External"/><Relationship Id="rId9" Type="http://schemas.openxmlformats.org/officeDocument/2006/relationships/hyperlink" Target="https://www.notredameonline.com/resources/non-profit-leadership"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n8iXHZ84Ml4" TargetMode="External"/><Relationship Id="rId2" Type="http://schemas.openxmlformats.org/officeDocument/2006/relationships/hyperlink" Target="https://www.youtube.com/watch?v=xpB9Bvd42hk"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worldvision.org/chosen?campaign=400036869&amp;gclsrc=aw.ds&amp;ds_rl=1274668&amp;gclid=CjwKCAiAkan9BRAqEiwAP9X6URf7sZk1z3Mb0nre6e3JSrZc5tDqmH_OHpliGoL0vjUEjuEZTjth8hoCtNAQAvD_BwE" TargetMode="External"/><Relationship Id="rId2" Type="http://schemas.openxmlformats.org/officeDocument/2006/relationships/hyperlink" Target="https://www.rainforest-alliance.org/videos/followthefro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halfmydaf.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jdc2@cullaricarrico.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jpeg"/><Relationship Id="rId5" Type="http://schemas.openxmlformats.org/officeDocument/2006/relationships/image" Target="../media/image4.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jpeg"/><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245809"/>
            <a:ext cx="6858000" cy="1564716"/>
          </a:xfrm>
        </p:spPr>
        <p:txBody>
          <a:bodyPr>
            <a:normAutofit fontScale="90000"/>
          </a:bodyPr>
          <a:lstStyle/>
          <a:p>
            <a:pPr algn="l"/>
            <a:br>
              <a:rPr lang="en-US" sz="1100"/>
            </a:br>
            <a:br>
              <a:rPr lang="en-US" sz="1100"/>
            </a:br>
            <a:br>
              <a:rPr lang="en-US" sz="1100"/>
            </a:br>
            <a:br>
              <a:rPr lang="en-US" sz="1100"/>
            </a:br>
            <a:br>
              <a:rPr lang="en-US" sz="1100"/>
            </a:br>
            <a:br>
              <a:rPr lang="en-US" sz="1100"/>
            </a:br>
            <a:br>
              <a:rPr lang="en-US" sz="1100"/>
            </a:br>
            <a:br>
              <a:rPr lang="en-US" sz="1100"/>
            </a:br>
            <a:br>
              <a:rPr lang="en-US" sz="1100"/>
            </a:br>
            <a:br>
              <a:rPr lang="en-US" sz="1100"/>
            </a:br>
            <a:br>
              <a:rPr lang="en-US" sz="1100"/>
            </a:br>
            <a:br>
              <a:rPr lang="en-US" sz="1100"/>
            </a:br>
            <a:br>
              <a:rPr lang="en-US" sz="1100"/>
            </a:br>
            <a:br>
              <a:rPr lang="en-US" sz="1100"/>
            </a:br>
            <a:r>
              <a:rPr lang="en-US" sz="1100"/>
              <a:t>              </a:t>
            </a:r>
            <a:endParaRPr lang="en-US" sz="1100" dirty="0"/>
          </a:p>
        </p:txBody>
      </p:sp>
      <p:sp>
        <p:nvSpPr>
          <p:cNvPr id="3" name="Subtitle 2"/>
          <p:cNvSpPr>
            <a:spLocks noGrp="1"/>
          </p:cNvSpPr>
          <p:nvPr>
            <p:ph type="subTitle" idx="1"/>
          </p:nvPr>
        </p:nvSpPr>
        <p:spPr>
          <a:xfrm>
            <a:off x="914400" y="2717054"/>
            <a:ext cx="7581356" cy="1473945"/>
          </a:xfrm>
        </p:spPr>
        <p:txBody>
          <a:bodyPr>
            <a:noAutofit/>
          </a:bodyPr>
          <a:lstStyle/>
          <a:p>
            <a:pPr>
              <a:spcBef>
                <a:spcPts val="0"/>
              </a:spcBef>
              <a:spcAft>
                <a:spcPts val="600"/>
              </a:spcAft>
            </a:pPr>
            <a:r>
              <a:rPr lang="en-US" sz="3200" b="1" dirty="0">
                <a:solidFill>
                  <a:srgbClr val="0070C0"/>
                </a:solidFill>
                <a:latin typeface="Franklin Gothic Demi Cond" panose="020B0706030402020204" pitchFamily="34" charset="0"/>
                <a:cs typeface="Estrangelo Edessa" pitchFamily="66" charset="0"/>
              </a:rPr>
              <a:t>MISSION &amp; FUNDRAISING IN THE MIDST OF A CRISIS</a:t>
            </a:r>
          </a:p>
          <a:p>
            <a:pPr>
              <a:spcBef>
                <a:spcPts val="0"/>
              </a:spcBef>
              <a:spcAft>
                <a:spcPts val="600"/>
              </a:spcAft>
            </a:pPr>
            <a:r>
              <a:rPr lang="en-US" sz="2800" b="1" dirty="0">
                <a:solidFill>
                  <a:srgbClr val="0070C0"/>
                </a:solidFill>
                <a:latin typeface="Showcard Gothic" pitchFamily="82" charset="0"/>
                <a:cs typeface="Estrangelo Edessa" pitchFamily="66" charset="0"/>
              </a:rPr>
              <a:t>---------------------------------------</a:t>
            </a:r>
          </a:p>
          <a:p>
            <a:pPr>
              <a:spcBef>
                <a:spcPts val="0"/>
              </a:spcBef>
              <a:spcAft>
                <a:spcPts val="600"/>
              </a:spcAft>
            </a:pPr>
            <a:r>
              <a:rPr lang="en-US" sz="2800" dirty="0">
                <a:solidFill>
                  <a:srgbClr val="0070C0"/>
                </a:solidFill>
                <a:latin typeface="Franklin Gothic Demi Cond" panose="020B0706030402020204" pitchFamily="34" charset="0"/>
              </a:rPr>
              <a:t>Reimagining Principles, Strategies &amp; Best Practices</a:t>
            </a:r>
          </a:p>
          <a:p>
            <a:pPr>
              <a:spcBef>
                <a:spcPts val="0"/>
              </a:spcBef>
              <a:spcAft>
                <a:spcPts val="600"/>
              </a:spcAft>
            </a:pPr>
            <a:endParaRPr lang="en-US" sz="2800" b="1" dirty="0">
              <a:solidFill>
                <a:srgbClr val="0070C0"/>
              </a:solidFill>
              <a:latin typeface="Showcard Gothic" pitchFamily="82" charset="0"/>
              <a:cs typeface="Estrangelo Edessa" pitchFamily="66" charset="0"/>
            </a:endParaRPr>
          </a:p>
        </p:txBody>
      </p:sp>
      <p:sp>
        <p:nvSpPr>
          <p:cNvPr id="4" name="Footer Placeholder 3"/>
          <p:cNvSpPr>
            <a:spLocks noGrp="1"/>
          </p:cNvSpPr>
          <p:nvPr>
            <p:ph type="ftr" sz="quarter" idx="11"/>
          </p:nvPr>
        </p:nvSpPr>
        <p:spPr>
          <a:xfrm>
            <a:off x="5507831" y="5625144"/>
            <a:ext cx="3007519" cy="365125"/>
          </a:xfrm>
        </p:spPr>
        <p:txBody>
          <a:bodyPr>
            <a:noAutofit/>
          </a:bodyPr>
          <a:lstStyle/>
          <a:p>
            <a:pPr algn="r">
              <a:lnSpc>
                <a:spcPct val="90000"/>
              </a:lnSpc>
              <a:spcAft>
                <a:spcPts val="600"/>
              </a:spcAft>
            </a:pPr>
            <a:endParaRPr lang="en-US" sz="1200" b="1" i="1" dirty="0">
              <a:solidFill>
                <a:srgbClr val="0070C0">
                  <a:alpha val="80000"/>
                </a:srgbClr>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6" name="Picture 5" descr="A drawing of a face&#10;&#10;Description automatically generated">
            <a:extLst>
              <a:ext uri="{FF2B5EF4-FFF2-40B4-BE49-F238E27FC236}">
                <a16:creationId xmlns:a16="http://schemas.microsoft.com/office/drawing/2014/main" id="{112C7F41-0C9E-44F1-A887-6D59C7CC71C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476238"/>
            <a:ext cx="2514600" cy="286512"/>
          </a:xfrm>
          <a:prstGeom prst="rect">
            <a:avLst/>
          </a:prstGeom>
        </p:spPr>
      </p:pic>
    </p:spTree>
    <p:extLst>
      <p:ext uri="{BB962C8B-B14F-4D97-AF65-F5344CB8AC3E}">
        <p14:creationId xmlns:p14="http://schemas.microsoft.com/office/powerpoint/2010/main" val="2808328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28650" y="365127"/>
            <a:ext cx="7886700" cy="777874"/>
          </a:xfrm>
        </p:spPr>
        <p:txBody>
          <a:bodyPr/>
          <a:lstStyle/>
          <a:p>
            <a:r>
              <a:rPr lang="en-US" dirty="0">
                <a:latin typeface="Impact" pitchFamily="34" charset="0"/>
              </a:rPr>
              <a:t>Resources</a:t>
            </a:r>
          </a:p>
        </p:txBody>
      </p:sp>
      <p:sp>
        <p:nvSpPr>
          <p:cNvPr id="6" name="Content Placeholder 5"/>
          <p:cNvSpPr>
            <a:spLocks noGrp="1"/>
          </p:cNvSpPr>
          <p:nvPr>
            <p:ph idx="1"/>
          </p:nvPr>
        </p:nvSpPr>
        <p:spPr>
          <a:xfrm>
            <a:off x="838201" y="1143001"/>
            <a:ext cx="7391400" cy="5185777"/>
          </a:xfrm>
        </p:spPr>
        <p:txBody>
          <a:bodyPr>
            <a:normAutofit fontScale="62500" lnSpcReduction="20000"/>
          </a:bodyPr>
          <a:lstStyle/>
          <a:p>
            <a:r>
              <a:rPr lang="en-US" sz="2600" dirty="0">
                <a:latin typeface="Franklin Gothic Heavy" pitchFamily="34" charset="0"/>
              </a:rPr>
              <a:t>Form 990 &amp; Instructions  </a:t>
            </a:r>
            <a:r>
              <a:rPr lang="en-US" sz="2600" dirty="0">
                <a:latin typeface="Franklin Gothic Heavy" pitchFamily="34" charset="0"/>
                <a:hlinkClick r:id="rId3"/>
              </a:rPr>
              <a:t>www.irs.gov/</a:t>
            </a:r>
            <a:endParaRPr lang="en-US" sz="2600" dirty="0">
              <a:latin typeface="Franklin Gothic Heavy" pitchFamily="34" charset="0"/>
            </a:endParaRPr>
          </a:p>
          <a:p>
            <a:r>
              <a:rPr lang="en-US" sz="2600" dirty="0">
                <a:latin typeface="Franklin Gothic Heavy" pitchFamily="34" charset="0"/>
              </a:rPr>
              <a:t>The Chronicle of Philanthropy </a:t>
            </a:r>
            <a:r>
              <a:rPr lang="en-US" sz="2600" dirty="0">
                <a:latin typeface="Franklin Gothic Heavy" pitchFamily="34" charset="0"/>
                <a:hlinkClick r:id="rId4"/>
              </a:rPr>
              <a:t>http://www.philanthropy.com/</a:t>
            </a:r>
            <a:endParaRPr lang="en-US" sz="2600" dirty="0">
              <a:latin typeface="Franklin Gothic Heavy" pitchFamily="34" charset="0"/>
            </a:endParaRPr>
          </a:p>
          <a:p>
            <a:r>
              <a:rPr lang="en-US" sz="2600" dirty="0">
                <a:latin typeface="Franklin Gothic Heavy" pitchFamily="34" charset="0"/>
              </a:rPr>
              <a:t>CCS Fundraising   </a:t>
            </a:r>
            <a:r>
              <a:rPr lang="en-US" sz="2600" dirty="0">
                <a:latin typeface="Franklin Gothic Heavy" pitchFamily="34" charset="0"/>
                <a:hlinkClick r:id="rId5"/>
              </a:rPr>
              <a:t>https://ccsfundraising.com/about-fundraising-experts/</a:t>
            </a:r>
            <a:endParaRPr lang="en-US" sz="2600" dirty="0">
              <a:latin typeface="Franklin Gothic Heavy" pitchFamily="34" charset="0"/>
            </a:endParaRPr>
          </a:p>
          <a:p>
            <a:r>
              <a:rPr lang="en-US" sz="2600" dirty="0">
                <a:latin typeface="Franklin Gothic Heavy" pitchFamily="34" charset="0"/>
              </a:rPr>
              <a:t>New York Times  </a:t>
            </a:r>
            <a:r>
              <a:rPr lang="en-US" sz="2600" dirty="0">
                <a:latin typeface="Franklin Gothic Heavy" pitchFamily="34" charset="0"/>
                <a:hlinkClick r:id="rId6"/>
              </a:rPr>
              <a:t>https://www.nytimes.com/2020/10/24/at-home/virtual-galas-fall-2020.html/</a:t>
            </a:r>
            <a:r>
              <a:rPr lang="en-US" sz="2600" dirty="0">
                <a:latin typeface="Franklin Gothic Heavy" pitchFamily="34" charset="0"/>
              </a:rPr>
              <a:t> </a:t>
            </a:r>
          </a:p>
          <a:p>
            <a:r>
              <a:rPr lang="en-US" sz="2600" dirty="0">
                <a:latin typeface="Franklin Gothic Heavy" pitchFamily="34" charset="0"/>
              </a:rPr>
              <a:t>Reimagine Your Nonprofit to Survive the Crisis – Harvard Business 	 </a:t>
            </a:r>
            <a:r>
              <a:rPr lang="en-US" sz="2600" dirty="0">
                <a:latin typeface="Franklin Gothic Heavy" pitchFamily="34" charset="0"/>
                <a:hlinkClick r:id="rId7"/>
              </a:rPr>
              <a:t>https://hbr.org/2020/06/reimagine-your-nonprofit-to-survive-the-crisis</a:t>
            </a:r>
            <a:endParaRPr lang="en-US" sz="2600" dirty="0">
              <a:latin typeface="Franklin Gothic Heavy" pitchFamily="34" charset="0"/>
            </a:endParaRPr>
          </a:p>
          <a:p>
            <a:r>
              <a:rPr lang="en-US" sz="2600" dirty="0">
                <a:latin typeface="Franklin Gothic Heavy" pitchFamily="34" charset="0"/>
              </a:rPr>
              <a:t> Nonprofits and Corona Virus - National Council of Nonprofits </a:t>
            </a:r>
            <a:r>
              <a:rPr lang="en-US" sz="2600" dirty="0">
                <a:hlinkClick r:id="rId8"/>
              </a:rPr>
              <a:t>https://www.councilofnonprofits.org/nonprofits-and-coronavirus-covid-19 </a:t>
            </a:r>
            <a:endParaRPr lang="en-US" sz="2600" dirty="0"/>
          </a:p>
          <a:p>
            <a:r>
              <a:rPr lang="en-US" sz="2600" dirty="0">
                <a:latin typeface="Franklin Gothic Heavy" pitchFamily="34" charset="0"/>
              </a:rPr>
              <a:t>Six Challenges Facing The Non Profit Sector/University of Notre Dame Mendoza College of Business</a:t>
            </a:r>
          </a:p>
          <a:p>
            <a:pPr marL="0" indent="0">
              <a:buNone/>
            </a:pPr>
            <a:r>
              <a:rPr lang="en-US" sz="2600" dirty="0">
                <a:latin typeface="Franklin Gothic Heavy" pitchFamily="34" charset="0"/>
              </a:rPr>
              <a:t>	</a:t>
            </a:r>
            <a:r>
              <a:rPr lang="en-US" sz="2200" dirty="0">
                <a:latin typeface="Franklin Gothic Heavy" pitchFamily="34" charset="0"/>
                <a:hlinkClick r:id="rId9"/>
              </a:rPr>
              <a:t>https://www.notredameonline.com/resources/non-profit-leadership</a:t>
            </a:r>
            <a:endParaRPr lang="en-US" sz="2200" dirty="0">
              <a:latin typeface="Franklin Gothic Heavy" pitchFamily="34" charset="0"/>
            </a:endParaRPr>
          </a:p>
          <a:p>
            <a:pPr marL="0" indent="0">
              <a:buNone/>
            </a:pPr>
            <a:endParaRPr lang="en-US" sz="1800" dirty="0">
              <a:latin typeface="Franklin Gothic Heavy" pitchFamily="34" charset="0"/>
            </a:endParaRPr>
          </a:p>
          <a:p>
            <a:pPr marL="0" indent="0">
              <a:buNone/>
            </a:pPr>
            <a:endParaRPr lang="en-US" sz="1800" dirty="0">
              <a:latin typeface="Franklin Gothic Heavy" pitchFamily="34" charset="0"/>
            </a:endParaRPr>
          </a:p>
          <a:p>
            <a:pPr marL="0" indent="0">
              <a:buNone/>
            </a:pPr>
            <a:endParaRPr lang="en-US" sz="1800" dirty="0">
              <a:latin typeface="Franklin Gothic Heavy" pitchFamily="34" charset="0"/>
            </a:endParaRPr>
          </a:p>
          <a:p>
            <a:endParaRPr lang="en-US" sz="1800" dirty="0">
              <a:latin typeface="Franklin Gothic Heavy" pitchFamily="34" charset="0"/>
            </a:endParaRPr>
          </a:p>
          <a:p>
            <a:pPr marL="0" indent="0">
              <a:buNone/>
            </a:pPr>
            <a:endParaRPr lang="en-US" sz="1800" dirty="0">
              <a:latin typeface="Franklin Gothic Heavy" pitchFamily="34" charset="0"/>
            </a:endParaRPr>
          </a:p>
          <a:p>
            <a:endParaRPr lang="en-US" sz="1800" dirty="0">
              <a:latin typeface="Franklin Gothic Heavy" pitchFamily="34" charset="0"/>
            </a:endParaRPr>
          </a:p>
          <a:p>
            <a:endParaRPr lang="en-US" sz="1800" dirty="0">
              <a:latin typeface="Franklin Gothic Heavy" pitchFamily="34" charset="0"/>
            </a:endParaRPr>
          </a:p>
          <a:p>
            <a:pPr marL="0" indent="0">
              <a:buNone/>
            </a:pPr>
            <a:r>
              <a:rPr lang="en-US" sz="2000" dirty="0">
                <a:latin typeface="Franklin Gothic Heavy" pitchFamily="34" charset="0"/>
              </a:rPr>
              <a:t> </a:t>
            </a:r>
          </a:p>
          <a:p>
            <a:endParaRPr lang="en-US" sz="2000" dirty="0">
              <a:latin typeface="Franklin Gothic Heavy" pitchFamily="34" charset="0"/>
            </a:endParaRPr>
          </a:p>
        </p:txBody>
      </p:sp>
      <p:sp>
        <p:nvSpPr>
          <p:cNvPr id="2" name="Footer Placeholder 1"/>
          <p:cNvSpPr>
            <a:spLocks noGrp="1"/>
          </p:cNvSpPr>
          <p:nvPr>
            <p:ph type="ftr" sz="quarter" idx="11"/>
          </p:nvPr>
        </p:nvSpPr>
        <p:spPr>
          <a:xfrm>
            <a:off x="193638" y="6250164"/>
            <a:ext cx="7121562" cy="365125"/>
          </a:xfrm>
        </p:spPr>
        <p:txBody>
          <a:bodyPr/>
          <a:lstStyle/>
          <a:p>
            <a:endParaRPr lang="en-US" sz="1100" i="1" dirty="0"/>
          </a:p>
        </p:txBody>
      </p:sp>
      <p:pic>
        <p:nvPicPr>
          <p:cNvPr id="7" name="Picture 6" descr="A drawing of a face&#10;&#10;Description automatically generated">
            <a:extLst>
              <a:ext uri="{FF2B5EF4-FFF2-40B4-BE49-F238E27FC236}">
                <a16:creationId xmlns:a16="http://schemas.microsoft.com/office/drawing/2014/main" id="{D253CCB7-A7D8-4994-AD71-59DE0F4E45E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28600" y="6476238"/>
            <a:ext cx="2514600" cy="286512"/>
          </a:xfrm>
          <a:prstGeom prst="rect">
            <a:avLst/>
          </a:prstGeom>
        </p:spPr>
      </p:pic>
    </p:spTree>
    <p:extLst>
      <p:ext uri="{BB962C8B-B14F-4D97-AF65-F5344CB8AC3E}">
        <p14:creationId xmlns:p14="http://schemas.microsoft.com/office/powerpoint/2010/main" val="3456225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D66A5-A477-42EA-A872-04A8E60459A7}"/>
              </a:ext>
            </a:extLst>
          </p:cNvPr>
          <p:cNvSpPr>
            <a:spLocks noGrp="1"/>
          </p:cNvSpPr>
          <p:nvPr>
            <p:ph type="title"/>
          </p:nvPr>
        </p:nvSpPr>
        <p:spPr/>
        <p:txBody>
          <a:bodyPr/>
          <a:lstStyle/>
          <a:p>
            <a:pPr algn="ctr"/>
            <a:r>
              <a:rPr lang="en-US" b="1" dirty="0">
                <a:solidFill>
                  <a:schemeClr val="accent1"/>
                </a:solidFill>
                <a:latin typeface="Impact" panose="020B0806030902050204" pitchFamily="34" charset="0"/>
              </a:rPr>
              <a:t>RE-IMAGINE YOUR MISSION</a:t>
            </a:r>
          </a:p>
        </p:txBody>
      </p:sp>
      <p:sp>
        <p:nvSpPr>
          <p:cNvPr id="3" name="Content Placeholder 2">
            <a:extLst>
              <a:ext uri="{FF2B5EF4-FFF2-40B4-BE49-F238E27FC236}">
                <a16:creationId xmlns:a16="http://schemas.microsoft.com/office/drawing/2014/main" id="{2B4CEF7A-BE6E-4227-9DE8-8E01B5EA0972}"/>
              </a:ext>
            </a:extLst>
          </p:cNvPr>
          <p:cNvSpPr>
            <a:spLocks noGrp="1"/>
          </p:cNvSpPr>
          <p:nvPr>
            <p:ph idx="1"/>
          </p:nvPr>
        </p:nvSpPr>
        <p:spPr>
          <a:xfrm>
            <a:off x="628650" y="1295400"/>
            <a:ext cx="7886700" cy="4881563"/>
          </a:xfrm>
        </p:spPr>
        <p:txBody>
          <a:bodyPr/>
          <a:lstStyle/>
          <a:p>
            <a:pPr marL="0" indent="0">
              <a:buNone/>
            </a:pPr>
            <a:r>
              <a:rPr lang="en-US" sz="1600" dirty="0"/>
              <a:t>Are our mission statements ( and elevator pitches!):</a:t>
            </a:r>
          </a:p>
          <a:p>
            <a:r>
              <a:rPr lang="en-US" sz="1600" dirty="0"/>
              <a:t>CLEARLY DEFINED – determines your priorities…and guides your strategies. </a:t>
            </a:r>
          </a:p>
          <a:p>
            <a:r>
              <a:rPr lang="en-US" sz="1600" dirty="0"/>
              <a:t>FOCUSED – PROGRAMS TO BEST SERVE OUR CONSTITUENTS </a:t>
            </a:r>
            <a:r>
              <a:rPr lang="en-US" sz="1600" b="1" u="sng" dirty="0"/>
              <a:t>TODAY!</a:t>
            </a:r>
          </a:p>
          <a:p>
            <a:r>
              <a:rPr lang="en-US" sz="1600" dirty="0"/>
              <a:t>POWERFUL MESSAGING</a:t>
            </a:r>
          </a:p>
          <a:p>
            <a:pPr marL="0" indent="0">
              <a:buNone/>
            </a:pPr>
            <a:r>
              <a:rPr lang="en-US" dirty="0"/>
              <a:t>Examples of clear, concise, powerful missions</a:t>
            </a:r>
          </a:p>
          <a:p>
            <a:pPr marL="0" indent="0">
              <a:buNone/>
            </a:pPr>
            <a:r>
              <a:rPr lang="en-US" dirty="0">
                <a:latin typeface="Impact" panose="020B0806030902050204" pitchFamily="34" charset="0"/>
              </a:rPr>
              <a:t>-	ADVANCING HEALTH</a:t>
            </a:r>
          </a:p>
          <a:p>
            <a:pPr marL="0" indent="0">
              <a:buNone/>
            </a:pPr>
            <a:r>
              <a:rPr lang="en-US" dirty="0">
                <a:latin typeface="Impact" panose="020B0806030902050204" pitchFamily="34" charset="0"/>
              </a:rPr>
              <a:t>-	ENRICHING EDUCATIONAL EMPOWERMENT</a:t>
            </a:r>
          </a:p>
          <a:p>
            <a:pPr marL="0" indent="0">
              <a:buNone/>
            </a:pPr>
            <a:r>
              <a:rPr lang="en-US" dirty="0">
                <a:latin typeface="Impact" panose="020B0806030902050204" pitchFamily="34" charset="0"/>
              </a:rPr>
              <a:t>-	STRENGTHENING FAITH</a:t>
            </a:r>
          </a:p>
          <a:p>
            <a:pPr marL="0" indent="0">
              <a:buNone/>
            </a:pPr>
            <a:r>
              <a:rPr lang="en-US" dirty="0">
                <a:latin typeface="Impact" panose="020B0806030902050204" pitchFamily="34" charset="0"/>
              </a:rPr>
              <a:t>-	ELEVATING HUMANITY</a:t>
            </a:r>
          </a:p>
          <a:p>
            <a:pPr marL="0" indent="0">
              <a:buNone/>
            </a:pPr>
            <a:r>
              <a:rPr lang="en-US" dirty="0">
                <a:latin typeface="Impact" panose="020B0806030902050204" pitchFamily="34" charset="0"/>
              </a:rPr>
              <a:t>-	SUSTAINING THE ENVIRONMMENT</a:t>
            </a:r>
          </a:p>
          <a:p>
            <a:pPr marL="0" indent="0">
              <a:buNone/>
            </a:pPr>
            <a:r>
              <a:rPr lang="en-US" dirty="0">
                <a:latin typeface="Impact" panose="020B0806030902050204" pitchFamily="34" charset="0"/>
              </a:rPr>
              <a:t>-	EXPANDING ARTS &amp; CULTURE</a:t>
            </a:r>
          </a:p>
          <a:p>
            <a:endParaRPr lang="en-US" dirty="0"/>
          </a:p>
          <a:p>
            <a:endParaRPr lang="en-US" dirty="0"/>
          </a:p>
        </p:txBody>
      </p:sp>
      <p:sp>
        <p:nvSpPr>
          <p:cNvPr id="4" name="Footer Placeholder 3">
            <a:extLst>
              <a:ext uri="{FF2B5EF4-FFF2-40B4-BE49-F238E27FC236}">
                <a16:creationId xmlns:a16="http://schemas.microsoft.com/office/drawing/2014/main" id="{6E3C4EC6-D4E6-495B-845D-62D4597A19A7}"/>
              </a:ext>
            </a:extLst>
          </p:cNvPr>
          <p:cNvSpPr>
            <a:spLocks noGrp="1"/>
          </p:cNvSpPr>
          <p:nvPr>
            <p:ph type="ftr" sz="quarter" idx="11"/>
          </p:nvPr>
        </p:nvSpPr>
        <p:spPr/>
        <p:txBody>
          <a:bodyPr/>
          <a:lstStyle/>
          <a:p>
            <a:r>
              <a:rPr lang="en-US"/>
              <a:t>Cullari Carrico LLC, Certified Public Accountants &amp; Advisors</a:t>
            </a:r>
          </a:p>
        </p:txBody>
      </p:sp>
    </p:spTree>
    <p:extLst>
      <p:ext uri="{BB962C8B-B14F-4D97-AF65-F5344CB8AC3E}">
        <p14:creationId xmlns:p14="http://schemas.microsoft.com/office/powerpoint/2010/main" val="3116199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23CE5-5ED3-42F0-B54D-110C725D7BA8}"/>
              </a:ext>
            </a:extLst>
          </p:cNvPr>
          <p:cNvSpPr>
            <a:spLocks noGrp="1"/>
          </p:cNvSpPr>
          <p:nvPr>
            <p:ph type="title"/>
          </p:nvPr>
        </p:nvSpPr>
        <p:spPr/>
        <p:txBody>
          <a:bodyPr>
            <a:normAutofit/>
          </a:bodyPr>
          <a:lstStyle/>
          <a:p>
            <a:pPr algn="ctr"/>
            <a:r>
              <a:rPr lang="en-US" sz="4800" u="sng" dirty="0">
                <a:solidFill>
                  <a:schemeClr val="accent1"/>
                </a:solidFill>
                <a:latin typeface="Elephant" panose="02020904090505020303" pitchFamily="18" charset="0"/>
              </a:rPr>
              <a:t>Inside the Headlines</a:t>
            </a:r>
          </a:p>
        </p:txBody>
      </p:sp>
      <p:sp>
        <p:nvSpPr>
          <p:cNvPr id="3" name="Content Placeholder 2">
            <a:extLst>
              <a:ext uri="{FF2B5EF4-FFF2-40B4-BE49-F238E27FC236}">
                <a16:creationId xmlns:a16="http://schemas.microsoft.com/office/drawing/2014/main" id="{AFABC2D2-F384-4836-95A9-12298079876A}"/>
              </a:ext>
            </a:extLst>
          </p:cNvPr>
          <p:cNvSpPr>
            <a:spLocks noGrp="1"/>
          </p:cNvSpPr>
          <p:nvPr>
            <p:ph idx="1"/>
          </p:nvPr>
        </p:nvSpPr>
        <p:spPr>
          <a:xfrm>
            <a:off x="628650" y="1371600"/>
            <a:ext cx="7886700" cy="4805363"/>
          </a:xfrm>
        </p:spPr>
        <p:txBody>
          <a:bodyPr/>
          <a:lstStyle/>
          <a:p>
            <a:endParaRPr lang="en-US" sz="1800" dirty="0">
              <a:latin typeface="Arial" panose="020B0604020202020204" pitchFamily="34" charset="0"/>
              <a:cs typeface="Arial" panose="020B0604020202020204" pitchFamily="34" charset="0"/>
            </a:endParaRPr>
          </a:p>
          <a:p>
            <a:r>
              <a:rPr lang="en-US" sz="1800" dirty="0">
                <a:latin typeface="Impact" panose="020B0806030902050204" pitchFamily="34" charset="0"/>
                <a:cs typeface="Arial" panose="020B0604020202020204" pitchFamily="34" charset="0"/>
              </a:rPr>
              <a:t>Harvard Business Review   </a:t>
            </a:r>
            <a:r>
              <a:rPr lang="en-US" sz="1800" dirty="0">
                <a:latin typeface="Arial" panose="020B0604020202020204" pitchFamily="34" charset="0"/>
                <a:cs typeface="Arial" panose="020B0604020202020204" pitchFamily="34" charset="0"/>
              </a:rPr>
              <a:t>June 1, 2020 – “</a:t>
            </a:r>
            <a:r>
              <a:rPr lang="en-US" sz="1800" dirty="0">
                <a:latin typeface="Times New Roman" panose="02020603050405020304" pitchFamily="18" charset="0"/>
                <a:cs typeface="Times New Roman" panose="02020603050405020304" pitchFamily="18" charset="0"/>
              </a:rPr>
              <a:t>Reimagine Your Nonprofit to Survive the Crisis”  …During the current pandemic, as in past crises, nonprofits feel the pinch: They have more people to help &amp; fewer resources with which to carry out their work.  It can feel overwhelming.  But crises are also a time to reimagine and remake nonprofits so they can best serve their constituents.</a:t>
            </a:r>
          </a:p>
          <a:p>
            <a:r>
              <a:rPr lang="en-US" sz="1800" dirty="0">
                <a:latin typeface="Old English Text MT" panose="03040902040508030806" pitchFamily="66" charset="0"/>
              </a:rPr>
              <a:t>The New York Times </a:t>
            </a:r>
            <a:r>
              <a:rPr lang="en-US" sz="1800" dirty="0">
                <a:latin typeface="Arial" panose="020B0604020202020204" pitchFamily="34" charset="0"/>
                <a:cs typeface="Arial" panose="020B0604020202020204" pitchFamily="34" charset="0"/>
              </a:rPr>
              <a:t>October 24,2020 – “</a:t>
            </a:r>
            <a:r>
              <a:rPr lang="en-US" sz="1800" dirty="0">
                <a:latin typeface="Times New Roman" panose="02020603050405020304" pitchFamily="18" charset="0"/>
                <a:cs typeface="Times New Roman" panose="02020603050405020304" pitchFamily="18" charset="0"/>
              </a:rPr>
              <a:t>Attend A </a:t>
            </a:r>
            <a:r>
              <a:rPr lang="en-US" sz="1800" dirty="0" err="1">
                <a:latin typeface="Times New Roman" panose="02020603050405020304" pitchFamily="18" charset="0"/>
                <a:cs typeface="Times New Roman" panose="02020603050405020304" pitchFamily="18" charset="0"/>
              </a:rPr>
              <a:t>BlackTie</a:t>
            </a:r>
            <a:r>
              <a:rPr lang="en-US" sz="1800" dirty="0">
                <a:latin typeface="Times New Roman" panose="02020603050405020304" pitchFamily="18" charset="0"/>
                <a:cs typeface="Times New Roman" panose="02020603050405020304" pitchFamily="18" charset="0"/>
              </a:rPr>
              <a:t> Gala From Your Living Room”</a:t>
            </a:r>
            <a:r>
              <a:rPr lang="en-US" sz="1800" dirty="0">
                <a:latin typeface="Arial" panose="020B0604020202020204" pitchFamily="34" charset="0"/>
                <a:cs typeface="Arial" panose="020B0604020202020204" pitchFamily="34" charset="0"/>
              </a:rPr>
              <a:t>  …It’s gala season when nonprofit organizations host their biggest events of the year.  Many of those events have been cancelled or postponed because of the pandemic, but others have moved online and are open to those who don’t’ have $1,000 or more for a table (donations are strongly encouraged).</a:t>
            </a:r>
          </a:p>
          <a:p>
            <a:r>
              <a:rPr lang="en-US" sz="1600" dirty="0">
                <a:latin typeface="Rockwell Nova" panose="020B0604020202020204" pitchFamily="18" charset="0"/>
                <a:cs typeface="Arial" panose="020B0604020202020204" pitchFamily="34" charset="0"/>
              </a:rPr>
              <a:t>THE CHRONICLE OF PHILANTHROPY</a:t>
            </a:r>
            <a:r>
              <a:rPr lang="en-US" sz="1800" dirty="0">
                <a:latin typeface="Rockwell Nova" panose="020B0604020202020204" pitchFamily="18" charset="0"/>
                <a:cs typeface="Arial" panose="020B0604020202020204" pitchFamily="34" charset="0"/>
              </a:rPr>
              <a:t>, </a:t>
            </a:r>
            <a:r>
              <a:rPr lang="en-US" sz="1800" dirty="0">
                <a:latin typeface="Arial" panose="020B0604020202020204" pitchFamily="34" charset="0"/>
                <a:cs typeface="Arial" panose="020B0604020202020204" pitchFamily="34" charset="0"/>
              </a:rPr>
              <a:t>November 4, 2020 – “Your Nonprofit Likely Needs a Digital Upgrade” - …direct service nonprofits quickly moved operations online during the pandemic.  But to serve clients better, they need to move beyond short-term fixes and invest in more effective and efficient tech tools and infrastructure</a:t>
            </a:r>
          </a:p>
          <a:p>
            <a:endParaRPr lang="en-US" sz="1800" b="1" i="1"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442645DC-6332-49CC-90E2-1E64936C91CF}"/>
              </a:ext>
            </a:extLst>
          </p:cNvPr>
          <p:cNvSpPr>
            <a:spLocks noGrp="1"/>
          </p:cNvSpPr>
          <p:nvPr>
            <p:ph type="ftr" sz="quarter" idx="11"/>
          </p:nvPr>
        </p:nvSpPr>
        <p:spPr/>
        <p:txBody>
          <a:bodyPr/>
          <a:lstStyle/>
          <a:p>
            <a:r>
              <a:rPr lang="en-US"/>
              <a:t>Cullari Carrico LLC, Certified Public Accountants &amp; Advisors</a:t>
            </a:r>
          </a:p>
        </p:txBody>
      </p:sp>
    </p:spTree>
    <p:extLst>
      <p:ext uri="{BB962C8B-B14F-4D97-AF65-F5344CB8AC3E}">
        <p14:creationId xmlns:p14="http://schemas.microsoft.com/office/powerpoint/2010/main" val="2636497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392B0-19E6-4FEF-8C2D-493939602E73}"/>
              </a:ext>
            </a:extLst>
          </p:cNvPr>
          <p:cNvSpPr>
            <a:spLocks noGrp="1"/>
          </p:cNvSpPr>
          <p:nvPr>
            <p:ph type="title"/>
          </p:nvPr>
        </p:nvSpPr>
        <p:spPr>
          <a:xfrm>
            <a:off x="628650" y="365127"/>
            <a:ext cx="7981950" cy="1082673"/>
          </a:xfrm>
        </p:spPr>
        <p:txBody>
          <a:bodyPr>
            <a:normAutofit/>
          </a:bodyPr>
          <a:lstStyle/>
          <a:p>
            <a:pPr algn="ctr"/>
            <a:r>
              <a:rPr lang="en-US" dirty="0">
                <a:solidFill>
                  <a:schemeClr val="accent1"/>
                </a:solidFill>
                <a:latin typeface="Impact" panose="020B0806030902050204" pitchFamily="34" charset="0"/>
              </a:rPr>
              <a:t>STORYTELLING – IMPACT!</a:t>
            </a:r>
            <a:br>
              <a:rPr lang="en-US" dirty="0">
                <a:latin typeface="Impact" panose="020B0806030902050204" pitchFamily="34" charset="0"/>
              </a:rPr>
            </a:br>
            <a:r>
              <a:rPr lang="en-US" sz="2200" dirty="0">
                <a:latin typeface="Impact" panose="020B0806030902050204" pitchFamily="34" charset="0"/>
              </a:rPr>
              <a:t>Ways to Strengthen Donor Relations – Or Establish New Ones</a:t>
            </a:r>
          </a:p>
        </p:txBody>
      </p:sp>
      <p:sp>
        <p:nvSpPr>
          <p:cNvPr id="3" name="Content Placeholder 2">
            <a:extLst>
              <a:ext uri="{FF2B5EF4-FFF2-40B4-BE49-F238E27FC236}">
                <a16:creationId xmlns:a16="http://schemas.microsoft.com/office/drawing/2014/main" id="{DDB79C2E-8247-4E88-8953-D8C2D6247F94}"/>
              </a:ext>
            </a:extLst>
          </p:cNvPr>
          <p:cNvSpPr>
            <a:spLocks noGrp="1"/>
          </p:cNvSpPr>
          <p:nvPr>
            <p:ph idx="1"/>
          </p:nvPr>
        </p:nvSpPr>
        <p:spPr>
          <a:xfrm>
            <a:off x="628650" y="1447800"/>
            <a:ext cx="7886700" cy="4908551"/>
          </a:xfrm>
        </p:spPr>
        <p:txBody>
          <a:bodyPr>
            <a:normAutofit fontScale="77500" lnSpcReduction="20000"/>
          </a:bodyPr>
          <a:lstStyle/>
          <a:p>
            <a:r>
              <a:rPr lang="en-US" b="1" dirty="0"/>
              <a:t>Taking Advantage of Technology Today…i.e. website &amp; YouTube videos, social media </a:t>
            </a:r>
          </a:p>
          <a:p>
            <a:r>
              <a:rPr lang="en-US" b="1" dirty="0"/>
              <a:t>Most Effective Videos Emphasize Key Concepts &amp; Objectives:</a:t>
            </a:r>
          </a:p>
          <a:p>
            <a:pPr marL="0" indent="0">
              <a:lnSpc>
                <a:spcPct val="100000"/>
              </a:lnSpc>
              <a:buNone/>
            </a:pPr>
            <a:r>
              <a:rPr lang="en-US" b="1" dirty="0"/>
              <a:t>	</a:t>
            </a:r>
            <a:r>
              <a:rPr lang="en-US" sz="2300" b="1" u="sng" dirty="0"/>
              <a:t>WHO WE ARE</a:t>
            </a:r>
          </a:p>
          <a:p>
            <a:pPr marL="0" indent="0">
              <a:buNone/>
            </a:pPr>
            <a:r>
              <a:rPr lang="en-US" sz="2300" b="1" dirty="0"/>
              <a:t>	- Communicate Our Purpose</a:t>
            </a:r>
          </a:p>
          <a:p>
            <a:pPr marL="0" indent="0">
              <a:lnSpc>
                <a:spcPct val="100000"/>
              </a:lnSpc>
              <a:buNone/>
            </a:pPr>
            <a:r>
              <a:rPr lang="en-US" sz="2300" b="1" dirty="0"/>
              <a:t>	- Disclose Guiding Beliefs…the ideals/programs that define our purpose, 			often without 	words</a:t>
            </a:r>
          </a:p>
          <a:p>
            <a:pPr marL="0" indent="0">
              <a:lnSpc>
                <a:spcPct val="100000"/>
              </a:lnSpc>
              <a:buNone/>
            </a:pPr>
            <a:r>
              <a:rPr lang="en-US" sz="2300" b="1" dirty="0"/>
              <a:t>	- Introduce the founder(s)</a:t>
            </a:r>
          </a:p>
          <a:p>
            <a:pPr marL="0" indent="0">
              <a:lnSpc>
                <a:spcPct val="100000"/>
              </a:lnSpc>
              <a:buNone/>
            </a:pPr>
            <a:r>
              <a:rPr lang="en-US" sz="2300" b="1" dirty="0"/>
              <a:t>	- Goal – establish an </a:t>
            </a:r>
            <a:r>
              <a:rPr lang="en-US" sz="2300" b="1" u="sng" dirty="0"/>
              <a:t>emotional</a:t>
            </a:r>
            <a:r>
              <a:rPr lang="en-US" sz="2300" b="1" dirty="0"/>
              <a:t> connection with the viewer</a:t>
            </a:r>
          </a:p>
          <a:p>
            <a:pPr marL="0" indent="0">
              <a:lnSpc>
                <a:spcPct val="100000"/>
              </a:lnSpc>
              <a:buNone/>
            </a:pPr>
            <a:r>
              <a:rPr lang="en-US" sz="2300" b="1" dirty="0"/>
              <a:t>	First Descents  </a:t>
            </a:r>
            <a:r>
              <a:rPr lang="en-US" sz="2300" b="1" dirty="0">
                <a:hlinkClick r:id="rId2"/>
              </a:rPr>
              <a:t>https://www.youtube.com/watch?v=xpB9Bvd42hk</a:t>
            </a:r>
            <a:endParaRPr lang="en-US" sz="2300" b="1" dirty="0"/>
          </a:p>
          <a:p>
            <a:pPr marL="0" indent="0">
              <a:lnSpc>
                <a:spcPct val="100000"/>
              </a:lnSpc>
              <a:buNone/>
            </a:pPr>
            <a:endParaRPr lang="en-US" sz="2300" b="1" dirty="0"/>
          </a:p>
          <a:p>
            <a:pPr marL="0" indent="0">
              <a:lnSpc>
                <a:spcPct val="100000"/>
              </a:lnSpc>
              <a:buNone/>
            </a:pPr>
            <a:r>
              <a:rPr lang="en-US" sz="2300" b="1" dirty="0"/>
              <a:t>	</a:t>
            </a:r>
            <a:r>
              <a:rPr lang="en-US" sz="2300" b="1" u="sng" dirty="0"/>
              <a:t>SPREAD AWARENESS</a:t>
            </a:r>
          </a:p>
          <a:p>
            <a:pPr marL="0" indent="0">
              <a:lnSpc>
                <a:spcPct val="100000"/>
              </a:lnSpc>
              <a:buNone/>
            </a:pPr>
            <a:r>
              <a:rPr lang="en-US" sz="2300" b="1" dirty="0"/>
              <a:t>	- Educate the viewer of the need/problem –through text, numbers, 					    illustrations, stories</a:t>
            </a:r>
          </a:p>
          <a:p>
            <a:pPr marL="0" indent="0">
              <a:lnSpc>
                <a:spcPct val="100000"/>
              </a:lnSpc>
              <a:buNone/>
            </a:pPr>
            <a:r>
              <a:rPr lang="en-US" sz="2300" b="1" dirty="0"/>
              <a:t>	Falling Whistles   </a:t>
            </a:r>
            <a:r>
              <a:rPr lang="en-US" sz="2300" b="1" dirty="0">
                <a:hlinkClick r:id="rId3"/>
              </a:rPr>
              <a:t>https://www.youtube.com/watch?v=n8iXHZ84Ml4</a:t>
            </a:r>
            <a:endParaRPr lang="en-US" sz="2300" b="1" dirty="0"/>
          </a:p>
          <a:p>
            <a:pPr marL="0" indent="0">
              <a:lnSpc>
                <a:spcPct val="100000"/>
              </a:lnSpc>
              <a:buNone/>
            </a:pPr>
            <a:endParaRPr lang="en-US" b="1" dirty="0"/>
          </a:p>
          <a:p>
            <a:pPr marL="0" indent="0">
              <a:lnSpc>
                <a:spcPct val="100000"/>
              </a:lnSpc>
              <a:buNone/>
            </a:pPr>
            <a:r>
              <a:rPr lang="en-US" b="1" dirty="0"/>
              <a:t>		</a:t>
            </a:r>
          </a:p>
          <a:p>
            <a:pPr marL="0" indent="0">
              <a:buNone/>
            </a:pPr>
            <a:endParaRPr lang="en-US" b="1" u="sng" dirty="0"/>
          </a:p>
        </p:txBody>
      </p:sp>
      <p:sp>
        <p:nvSpPr>
          <p:cNvPr id="4" name="Footer Placeholder 3">
            <a:extLst>
              <a:ext uri="{FF2B5EF4-FFF2-40B4-BE49-F238E27FC236}">
                <a16:creationId xmlns:a16="http://schemas.microsoft.com/office/drawing/2014/main" id="{6DCC3D43-CF1A-437F-9EDB-B13A12B07E15}"/>
              </a:ext>
            </a:extLst>
          </p:cNvPr>
          <p:cNvSpPr>
            <a:spLocks noGrp="1"/>
          </p:cNvSpPr>
          <p:nvPr>
            <p:ph type="ftr" sz="quarter" idx="11"/>
          </p:nvPr>
        </p:nvSpPr>
        <p:spPr/>
        <p:txBody>
          <a:bodyPr/>
          <a:lstStyle/>
          <a:p>
            <a:r>
              <a:rPr lang="en-US"/>
              <a:t>Cullari Carrico LLC, Certified Public Accountants &amp; Advisors</a:t>
            </a:r>
          </a:p>
        </p:txBody>
      </p:sp>
    </p:spTree>
    <p:extLst>
      <p:ext uri="{BB962C8B-B14F-4D97-AF65-F5344CB8AC3E}">
        <p14:creationId xmlns:p14="http://schemas.microsoft.com/office/powerpoint/2010/main" val="2496687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70EC9-7288-424F-97B8-BF6EE57C4463}"/>
              </a:ext>
            </a:extLst>
          </p:cNvPr>
          <p:cNvSpPr>
            <a:spLocks noGrp="1"/>
          </p:cNvSpPr>
          <p:nvPr>
            <p:ph type="title"/>
          </p:nvPr>
        </p:nvSpPr>
        <p:spPr/>
        <p:txBody>
          <a:bodyPr>
            <a:normAutofit/>
          </a:bodyPr>
          <a:lstStyle/>
          <a:p>
            <a:pPr algn="ctr"/>
            <a:r>
              <a:rPr lang="en-US" dirty="0">
                <a:solidFill>
                  <a:schemeClr val="accent1"/>
                </a:solidFill>
                <a:latin typeface="Impact" panose="020B0806030902050204" pitchFamily="34" charset="0"/>
              </a:rPr>
              <a:t>STORYTELLING – IMPACT! (cont.)</a:t>
            </a:r>
            <a:br>
              <a:rPr lang="en-US" dirty="0">
                <a:latin typeface="Impact" panose="020B0806030902050204" pitchFamily="34" charset="0"/>
              </a:rPr>
            </a:br>
            <a:r>
              <a:rPr lang="en-US" sz="2200" dirty="0">
                <a:latin typeface="Impact" panose="020B0806030902050204" pitchFamily="34" charset="0"/>
              </a:rPr>
              <a:t>Ways to Strengthen Donor Relations – Or Establish New Ones</a:t>
            </a:r>
            <a:endParaRPr lang="en-US" sz="2200" dirty="0"/>
          </a:p>
        </p:txBody>
      </p:sp>
      <p:sp>
        <p:nvSpPr>
          <p:cNvPr id="3" name="Content Placeholder 2">
            <a:extLst>
              <a:ext uri="{FF2B5EF4-FFF2-40B4-BE49-F238E27FC236}">
                <a16:creationId xmlns:a16="http://schemas.microsoft.com/office/drawing/2014/main" id="{5E2F8F87-54BB-4DCF-A380-C97121F20040}"/>
              </a:ext>
            </a:extLst>
          </p:cNvPr>
          <p:cNvSpPr>
            <a:spLocks noGrp="1"/>
          </p:cNvSpPr>
          <p:nvPr>
            <p:ph idx="1"/>
          </p:nvPr>
        </p:nvSpPr>
        <p:spPr/>
        <p:txBody>
          <a:bodyPr/>
          <a:lstStyle/>
          <a:p>
            <a:pPr marL="0" indent="0">
              <a:lnSpc>
                <a:spcPct val="100000"/>
              </a:lnSpc>
              <a:buNone/>
            </a:pPr>
            <a:r>
              <a:rPr lang="en-US" b="1" u="sng" dirty="0"/>
              <a:t>INSPIRE ACTION</a:t>
            </a:r>
          </a:p>
          <a:p>
            <a:pPr marL="0" indent="0">
              <a:lnSpc>
                <a:spcPct val="100000"/>
              </a:lnSpc>
              <a:buNone/>
            </a:pPr>
            <a:r>
              <a:rPr lang="en-US" b="1" dirty="0"/>
              <a:t>	- What can the viewer (</a:t>
            </a:r>
            <a:r>
              <a:rPr lang="en-US" b="1" u="sng" dirty="0"/>
              <a:t>Easily</a:t>
            </a:r>
            <a:r>
              <a:rPr lang="en-US" b="1" dirty="0"/>
              <a:t>) do </a:t>
            </a:r>
            <a:r>
              <a:rPr lang="en-US" b="1" u="sng" dirty="0"/>
              <a:t>NOW</a:t>
            </a:r>
            <a:r>
              <a:rPr lang="en-US" b="1" dirty="0"/>
              <a:t> to support our cause</a:t>
            </a:r>
          </a:p>
          <a:p>
            <a:pPr marL="0" indent="0">
              <a:lnSpc>
                <a:spcPct val="100000"/>
              </a:lnSpc>
              <a:buNone/>
            </a:pPr>
            <a:r>
              <a:rPr lang="en-US" b="1" dirty="0"/>
              <a:t>	-Communicate clearly the significance of a donor’s contribution</a:t>
            </a:r>
          </a:p>
          <a:p>
            <a:pPr marL="0" indent="0">
              <a:lnSpc>
                <a:spcPct val="100000"/>
              </a:lnSpc>
              <a:buNone/>
            </a:pPr>
            <a:r>
              <a:rPr lang="en-US" b="1" dirty="0"/>
              <a:t>	</a:t>
            </a:r>
            <a:r>
              <a:rPr lang="en-US" sz="1600" b="1" dirty="0"/>
              <a:t>Rainforest Alliance  </a:t>
            </a:r>
            <a:r>
              <a:rPr lang="en-US" sz="1600" b="1" dirty="0">
                <a:hlinkClick r:id="rId2"/>
              </a:rPr>
              <a:t>https://www.rainforest-alliance.org/videos/followthefrog</a:t>
            </a:r>
            <a:r>
              <a:rPr lang="en-US" sz="1600" b="1" dirty="0"/>
              <a:t> </a:t>
            </a:r>
          </a:p>
          <a:p>
            <a:pPr marL="0" indent="0">
              <a:lnSpc>
                <a:spcPct val="100000"/>
              </a:lnSpc>
              <a:buNone/>
            </a:pPr>
            <a:endParaRPr lang="en-US" b="1" dirty="0"/>
          </a:p>
          <a:p>
            <a:pPr marL="0" indent="0">
              <a:buNone/>
            </a:pPr>
            <a:r>
              <a:rPr lang="en-US" b="1" dirty="0"/>
              <a:t>	THE BEST – World Vision – The Chosen  </a:t>
            </a:r>
            <a:r>
              <a:rPr lang="en-US" b="1" dirty="0">
                <a:hlinkClick r:id="rId3"/>
              </a:rPr>
              <a:t>https://www.worldvision.org/chosen?campaign=400036869&amp;gclsrc=aw.ds&amp;ds_rl=1274668&amp;gclid=CjwKCAiAkan9BRAqEiwAP9X6URf7sZk1z3Mb0nre6e3JSrZc5tDqmH_OHpliGoL0vjUEjuEZTjth8hoCtNAQAvD_BwE</a:t>
            </a:r>
            <a:endParaRPr lang="en-US" b="1" dirty="0"/>
          </a:p>
          <a:p>
            <a:pPr marL="0" indent="0">
              <a:buNone/>
            </a:pPr>
            <a:r>
              <a:rPr lang="en-US" b="1" dirty="0"/>
              <a:t>			</a:t>
            </a:r>
            <a:endParaRPr lang="en-US" dirty="0"/>
          </a:p>
        </p:txBody>
      </p:sp>
      <p:sp>
        <p:nvSpPr>
          <p:cNvPr id="4" name="Footer Placeholder 3">
            <a:extLst>
              <a:ext uri="{FF2B5EF4-FFF2-40B4-BE49-F238E27FC236}">
                <a16:creationId xmlns:a16="http://schemas.microsoft.com/office/drawing/2014/main" id="{BD3F6413-421D-439E-B4D2-BB8AFD57554F}"/>
              </a:ext>
            </a:extLst>
          </p:cNvPr>
          <p:cNvSpPr>
            <a:spLocks noGrp="1"/>
          </p:cNvSpPr>
          <p:nvPr>
            <p:ph type="ftr" sz="quarter" idx="11"/>
          </p:nvPr>
        </p:nvSpPr>
        <p:spPr/>
        <p:txBody>
          <a:bodyPr/>
          <a:lstStyle/>
          <a:p>
            <a:r>
              <a:rPr lang="en-US" dirty="0" err="1"/>
              <a:t>Cullari</a:t>
            </a:r>
            <a:r>
              <a:rPr lang="en-US" dirty="0"/>
              <a:t> Carrico LLC, Certified Public Accountants &amp; Advisors</a:t>
            </a:r>
          </a:p>
        </p:txBody>
      </p:sp>
    </p:spTree>
    <p:extLst>
      <p:ext uri="{BB962C8B-B14F-4D97-AF65-F5344CB8AC3E}">
        <p14:creationId xmlns:p14="http://schemas.microsoft.com/office/powerpoint/2010/main" val="90848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F1648-4019-42C4-A865-1041AC9DBDB2}"/>
              </a:ext>
            </a:extLst>
          </p:cNvPr>
          <p:cNvSpPr>
            <a:spLocks noGrp="1"/>
          </p:cNvSpPr>
          <p:nvPr>
            <p:ph type="title"/>
          </p:nvPr>
        </p:nvSpPr>
        <p:spPr/>
        <p:txBody>
          <a:bodyPr>
            <a:normAutofit/>
          </a:bodyPr>
          <a:lstStyle/>
          <a:p>
            <a:pPr algn="ctr">
              <a:lnSpc>
                <a:spcPct val="100000"/>
              </a:lnSpc>
            </a:pPr>
            <a:r>
              <a:rPr lang="en-US" sz="4000" dirty="0">
                <a:solidFill>
                  <a:schemeClr val="accent1"/>
                </a:solidFill>
                <a:latin typeface="Impact" panose="020B0806030902050204" pitchFamily="34" charset="0"/>
              </a:rPr>
              <a:t>“11</a:t>
            </a:r>
            <a:r>
              <a:rPr lang="en-US" sz="4000" baseline="30000" dirty="0">
                <a:solidFill>
                  <a:schemeClr val="accent1"/>
                </a:solidFill>
                <a:latin typeface="Impact" panose="020B0806030902050204" pitchFamily="34" charset="0"/>
              </a:rPr>
              <a:t>th</a:t>
            </a:r>
            <a:r>
              <a:rPr lang="en-US" sz="4000" dirty="0">
                <a:solidFill>
                  <a:schemeClr val="accent1"/>
                </a:solidFill>
                <a:latin typeface="Impact" panose="020B0806030902050204" pitchFamily="34" charset="0"/>
              </a:rPr>
              <a:t> Hour” Fundraising</a:t>
            </a:r>
            <a:br>
              <a:rPr lang="en-US" sz="4000" dirty="0">
                <a:solidFill>
                  <a:schemeClr val="accent1"/>
                </a:solidFill>
                <a:latin typeface="Impact" panose="020B0806030902050204" pitchFamily="34" charset="0"/>
              </a:rPr>
            </a:br>
            <a:r>
              <a:rPr lang="en-US" sz="2200" dirty="0">
                <a:latin typeface="Impact" panose="020B0806030902050204" pitchFamily="34" charset="0"/>
              </a:rPr>
              <a:t>The Cares Act (passed 3/27/20) …a little something for many</a:t>
            </a:r>
          </a:p>
        </p:txBody>
      </p:sp>
      <p:sp>
        <p:nvSpPr>
          <p:cNvPr id="3" name="Content Placeholder 2">
            <a:extLst>
              <a:ext uri="{FF2B5EF4-FFF2-40B4-BE49-F238E27FC236}">
                <a16:creationId xmlns:a16="http://schemas.microsoft.com/office/drawing/2014/main" id="{BFF8FA76-0F3C-4047-9923-E7B49AF04F6A}"/>
              </a:ext>
            </a:extLst>
          </p:cNvPr>
          <p:cNvSpPr>
            <a:spLocks noGrp="1"/>
          </p:cNvSpPr>
          <p:nvPr>
            <p:ph idx="1"/>
          </p:nvPr>
        </p:nvSpPr>
        <p:spPr>
          <a:xfrm>
            <a:off x="628650" y="1447800"/>
            <a:ext cx="7886700" cy="5091113"/>
          </a:xfrm>
        </p:spPr>
        <p:txBody>
          <a:bodyPr>
            <a:normAutofit fontScale="47500" lnSpcReduction="20000"/>
          </a:bodyPr>
          <a:lstStyle/>
          <a:p>
            <a:pPr marL="0" indent="0">
              <a:buNone/>
            </a:pPr>
            <a:endParaRPr lang="en-US" sz="2900" dirty="0"/>
          </a:p>
          <a:p>
            <a:pPr marL="0" indent="0">
              <a:buNone/>
            </a:pPr>
            <a:endParaRPr lang="en-US" sz="2900" dirty="0"/>
          </a:p>
          <a:p>
            <a:pPr marL="0" indent="0">
              <a:lnSpc>
                <a:spcPct val="120000"/>
              </a:lnSpc>
              <a:buNone/>
            </a:pPr>
            <a:r>
              <a:rPr lang="en-US" dirty="0"/>
              <a:t>	</a:t>
            </a:r>
            <a:r>
              <a:rPr lang="en-US" sz="3300" b="1" u="sng" dirty="0"/>
              <a:t>Larger Individual Donors </a:t>
            </a:r>
            <a:r>
              <a:rPr lang="en-US" sz="3300" dirty="0"/>
              <a:t>– if donors itemize (or they might), the AGI 		limit (that was previously adjusted by the 2017 Act to 60%) was increased 	for </a:t>
            </a:r>
            <a:r>
              <a:rPr lang="en-US" sz="3300" b="1" u="sng" dirty="0"/>
              <a:t>CASH</a:t>
            </a:r>
            <a:r>
              <a:rPr lang="en-US" sz="3300" dirty="0"/>
              <a:t> 	donations made in 2020 to </a:t>
            </a:r>
            <a:r>
              <a:rPr lang="en-US" sz="3300" b="1" dirty="0"/>
              <a:t>100%.</a:t>
            </a:r>
          </a:p>
          <a:p>
            <a:pPr marL="0" indent="0">
              <a:lnSpc>
                <a:spcPct val="120000"/>
              </a:lnSpc>
              <a:buNone/>
            </a:pPr>
            <a:r>
              <a:rPr lang="en-US" sz="3300" dirty="0"/>
              <a:t>	</a:t>
            </a:r>
            <a:r>
              <a:rPr lang="en-US" sz="3300" b="1" u="sng" dirty="0"/>
              <a:t>Smaller Donors </a:t>
            </a:r>
            <a:r>
              <a:rPr lang="en-US" sz="3300" dirty="0"/>
              <a:t>– if donors do not itemize, they can claim this “above-the-	line” 	deduction for cash gifts made of up to $300.</a:t>
            </a:r>
          </a:p>
          <a:p>
            <a:pPr marL="0" indent="0">
              <a:lnSpc>
                <a:spcPct val="120000"/>
              </a:lnSpc>
              <a:buNone/>
            </a:pPr>
            <a:r>
              <a:rPr lang="en-US" sz="3300" dirty="0"/>
              <a:t>	</a:t>
            </a:r>
            <a:r>
              <a:rPr lang="en-US" sz="3300" b="1" u="sng" dirty="0"/>
              <a:t>Corporate Donors </a:t>
            </a:r>
            <a:r>
              <a:rPr lang="en-US" sz="3300" dirty="0"/>
              <a:t>- corporate donors can now deduct up to 25% of 		taxable income (increased from 10%)</a:t>
            </a:r>
          </a:p>
          <a:p>
            <a:pPr marL="0" indent="0">
              <a:lnSpc>
                <a:spcPct val="100000"/>
              </a:lnSpc>
              <a:buNone/>
            </a:pPr>
            <a:r>
              <a:rPr lang="en-US" sz="3300" dirty="0"/>
              <a:t>	</a:t>
            </a:r>
            <a:r>
              <a:rPr lang="en-US" sz="3300" b="1" u="sng" dirty="0"/>
              <a:t>IRA Qualified Charitable Distributions </a:t>
            </a:r>
            <a:r>
              <a:rPr lang="en-US" sz="3300" dirty="0"/>
              <a:t> - no real change…..BUT</a:t>
            </a:r>
          </a:p>
          <a:p>
            <a:pPr marL="0" indent="0">
              <a:lnSpc>
                <a:spcPct val="100000"/>
              </a:lnSpc>
              <a:buNone/>
            </a:pPr>
            <a:r>
              <a:rPr lang="en-US" sz="3300" dirty="0"/>
              <a:t>	Individuals 70 ½ years old can donate up to $100,000 in IRA assets directly 	to charity 	without taking the distribution into taxable income.</a:t>
            </a:r>
          </a:p>
          <a:p>
            <a:pPr marL="0" indent="0">
              <a:lnSpc>
                <a:spcPct val="100000"/>
              </a:lnSpc>
              <a:buNone/>
            </a:pPr>
            <a:r>
              <a:rPr lang="en-US" sz="3300" dirty="0"/>
              <a:t>	Effectively affords individuals 59 ½ years old benefits similar to a QCD.</a:t>
            </a:r>
          </a:p>
          <a:p>
            <a:pPr marL="0" indent="0">
              <a:lnSpc>
                <a:spcPct val="100000"/>
              </a:lnSpc>
              <a:buNone/>
            </a:pPr>
            <a:r>
              <a:rPr lang="en-US" sz="3300" dirty="0"/>
              <a:t>	Good strategy for individuals between 59 ½ and 70 ½ who are not 	dependent on 	existing retirement funds</a:t>
            </a:r>
          </a:p>
          <a:p>
            <a:pPr marL="0" indent="0">
              <a:lnSpc>
                <a:spcPct val="100000"/>
              </a:lnSpc>
              <a:buNone/>
            </a:pPr>
            <a:r>
              <a:rPr lang="en-US" sz="1800" dirty="0"/>
              <a:t>	</a:t>
            </a:r>
          </a:p>
          <a:p>
            <a:pPr marL="0" indent="0">
              <a:buNone/>
            </a:pPr>
            <a:endParaRPr lang="en-US" sz="1800" b="1" u="sng" dirty="0"/>
          </a:p>
          <a:p>
            <a:pPr marL="0" indent="0">
              <a:buNone/>
            </a:pPr>
            <a:endParaRPr lang="en-US" sz="1800" b="1" i="1" dirty="0"/>
          </a:p>
          <a:p>
            <a:pPr marL="0" indent="0">
              <a:buNone/>
            </a:pPr>
            <a:r>
              <a:rPr lang="en-US" sz="1800" dirty="0"/>
              <a:t>	</a:t>
            </a:r>
          </a:p>
        </p:txBody>
      </p:sp>
      <p:sp>
        <p:nvSpPr>
          <p:cNvPr id="4" name="Footer Placeholder 3">
            <a:extLst>
              <a:ext uri="{FF2B5EF4-FFF2-40B4-BE49-F238E27FC236}">
                <a16:creationId xmlns:a16="http://schemas.microsoft.com/office/drawing/2014/main" id="{FF16E57F-FB9D-41E2-872E-62850D5F8D17}"/>
              </a:ext>
            </a:extLst>
          </p:cNvPr>
          <p:cNvSpPr>
            <a:spLocks noGrp="1"/>
          </p:cNvSpPr>
          <p:nvPr>
            <p:ph type="ftr" sz="quarter" idx="11"/>
          </p:nvPr>
        </p:nvSpPr>
        <p:spPr/>
        <p:txBody>
          <a:bodyPr/>
          <a:lstStyle/>
          <a:p>
            <a:r>
              <a:rPr lang="en-US"/>
              <a:t>Cullari Carrico LLC, Certified Public Accountants &amp; Advisors</a:t>
            </a:r>
          </a:p>
        </p:txBody>
      </p:sp>
    </p:spTree>
    <p:extLst>
      <p:ext uri="{BB962C8B-B14F-4D97-AF65-F5344CB8AC3E}">
        <p14:creationId xmlns:p14="http://schemas.microsoft.com/office/powerpoint/2010/main" val="3863167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24C4F-A439-4851-9375-4F6C0269284D}"/>
              </a:ext>
            </a:extLst>
          </p:cNvPr>
          <p:cNvSpPr>
            <a:spLocks noGrp="1"/>
          </p:cNvSpPr>
          <p:nvPr>
            <p:ph type="title"/>
          </p:nvPr>
        </p:nvSpPr>
        <p:spPr/>
        <p:txBody>
          <a:bodyPr/>
          <a:lstStyle/>
          <a:p>
            <a:pPr algn="ctr"/>
            <a:r>
              <a:rPr lang="en-US" sz="3600" dirty="0">
                <a:solidFill>
                  <a:schemeClr val="accent1"/>
                </a:solidFill>
                <a:latin typeface="Impact" panose="020B0806030902050204" pitchFamily="34" charset="0"/>
              </a:rPr>
              <a:t>“11</a:t>
            </a:r>
            <a:r>
              <a:rPr lang="en-US" sz="3600" baseline="30000" dirty="0">
                <a:solidFill>
                  <a:schemeClr val="accent1"/>
                </a:solidFill>
                <a:latin typeface="Impact" panose="020B0806030902050204" pitchFamily="34" charset="0"/>
              </a:rPr>
              <a:t>th</a:t>
            </a:r>
            <a:r>
              <a:rPr lang="en-US" sz="3600" dirty="0">
                <a:solidFill>
                  <a:schemeClr val="accent1"/>
                </a:solidFill>
                <a:latin typeface="Impact" panose="020B0806030902050204" pitchFamily="34" charset="0"/>
              </a:rPr>
              <a:t> Hour” Fundraising – Part II</a:t>
            </a:r>
            <a:endParaRPr lang="en-US" dirty="0"/>
          </a:p>
        </p:txBody>
      </p:sp>
      <p:sp>
        <p:nvSpPr>
          <p:cNvPr id="3" name="Content Placeholder 2">
            <a:extLst>
              <a:ext uri="{FF2B5EF4-FFF2-40B4-BE49-F238E27FC236}">
                <a16:creationId xmlns:a16="http://schemas.microsoft.com/office/drawing/2014/main" id="{499F42A3-D7B6-49D3-B224-492427C986BB}"/>
              </a:ext>
            </a:extLst>
          </p:cNvPr>
          <p:cNvSpPr>
            <a:spLocks noGrp="1"/>
          </p:cNvSpPr>
          <p:nvPr>
            <p:ph idx="1"/>
          </p:nvPr>
        </p:nvSpPr>
        <p:spPr>
          <a:xfrm>
            <a:off x="628650" y="1295400"/>
            <a:ext cx="7886700" cy="4881563"/>
          </a:xfrm>
        </p:spPr>
        <p:txBody>
          <a:bodyPr>
            <a:normAutofit/>
          </a:bodyPr>
          <a:lstStyle/>
          <a:p>
            <a:pPr marL="0" indent="0">
              <a:buNone/>
            </a:pPr>
            <a:r>
              <a:rPr lang="en-US" sz="2400" u="sng" dirty="0">
                <a:latin typeface="Impact" panose="020B0806030902050204" pitchFamily="34" charset="0"/>
              </a:rPr>
              <a:t>DONOR ADVISED FUNDS</a:t>
            </a:r>
          </a:p>
          <a:p>
            <a:pPr marL="0" indent="0">
              <a:buNone/>
            </a:pPr>
            <a:r>
              <a:rPr lang="en-US" sz="2400" dirty="0">
                <a:latin typeface="Impact" panose="020B0806030902050204" pitchFamily="34" charset="0"/>
              </a:rPr>
              <a:t>	</a:t>
            </a:r>
            <a:r>
              <a:rPr lang="en-US" sz="2000" dirty="0">
                <a:latin typeface="Calibri  "/>
              </a:rPr>
              <a:t>-  a charitable savings account that gets you a charitable tax 	deduction in the year you donate, without choosing a charity right 	away; send the money at any time while the account grows tax-free</a:t>
            </a:r>
          </a:p>
          <a:p>
            <a:pPr marL="0" indent="0">
              <a:buNone/>
            </a:pPr>
            <a:r>
              <a:rPr lang="en-US" sz="2000" dirty="0">
                <a:latin typeface="Calibri  "/>
              </a:rPr>
              <a:t>	-  one of the fastest-growing forms of philanthropy (per a recent 	study by the National Philanthropic Trust)</a:t>
            </a:r>
          </a:p>
          <a:p>
            <a:pPr marL="0" indent="0">
              <a:buNone/>
            </a:pPr>
            <a:r>
              <a:rPr lang="en-US" sz="2000" dirty="0">
                <a:latin typeface="Calibri  "/>
              </a:rPr>
              <a:t>	-  $120 billion in assets</a:t>
            </a:r>
          </a:p>
          <a:p>
            <a:pPr marL="0" indent="0">
              <a:buNone/>
            </a:pPr>
            <a:r>
              <a:rPr lang="en-US" sz="2000" dirty="0">
                <a:latin typeface="Calibri  "/>
              </a:rPr>
              <a:t>	-  more popular after the Tax Cuts and Jobs Act of 2017, i.e.		 	bunching donations</a:t>
            </a:r>
          </a:p>
          <a:p>
            <a:pPr marL="0" indent="0">
              <a:buNone/>
            </a:pPr>
            <a:r>
              <a:rPr lang="en-US" sz="2000" dirty="0">
                <a:latin typeface="Calibri  "/>
              </a:rPr>
              <a:t>	-  #Half My DAF  </a:t>
            </a:r>
            <a:r>
              <a:rPr lang="en-US" sz="2000" dirty="0">
                <a:latin typeface="Calibri  "/>
                <a:hlinkClick r:id="rId2"/>
              </a:rPr>
              <a:t>https://www.halfmydaf.com/</a:t>
            </a:r>
            <a:r>
              <a:rPr lang="en-US" sz="2000" dirty="0">
                <a:latin typeface="Calibri  "/>
              </a:rPr>
              <a:t> - the movement’s 	goal: open up the system and motivate more giving today, when 	nonprofits can do so much to help those in need. “</a:t>
            </a:r>
            <a:r>
              <a:rPr lang="en-US" sz="2000" i="1" dirty="0">
                <a:latin typeface="Calibri  "/>
              </a:rPr>
              <a:t>We want to help 	transform DAFs from being enormous parking lots into being 	funding  superhighways, supporting nonprofits now, when they 	need it most.”</a:t>
            </a:r>
          </a:p>
          <a:p>
            <a:pPr marL="0" indent="0">
              <a:buNone/>
            </a:pPr>
            <a:endParaRPr lang="en-US" sz="2000" dirty="0">
              <a:latin typeface="Calibri  "/>
            </a:endParaRPr>
          </a:p>
          <a:p>
            <a:pPr marL="0" indent="0">
              <a:buNone/>
            </a:pPr>
            <a:endParaRPr lang="en-US" sz="3000" dirty="0">
              <a:latin typeface="Impact" panose="020B0806030902050204" pitchFamily="34" charset="0"/>
            </a:endParaRPr>
          </a:p>
        </p:txBody>
      </p:sp>
      <p:sp>
        <p:nvSpPr>
          <p:cNvPr id="4" name="Footer Placeholder 3">
            <a:extLst>
              <a:ext uri="{FF2B5EF4-FFF2-40B4-BE49-F238E27FC236}">
                <a16:creationId xmlns:a16="http://schemas.microsoft.com/office/drawing/2014/main" id="{FA84FD53-5CDA-49C2-B00E-CD3A37515573}"/>
              </a:ext>
            </a:extLst>
          </p:cNvPr>
          <p:cNvSpPr>
            <a:spLocks noGrp="1"/>
          </p:cNvSpPr>
          <p:nvPr>
            <p:ph type="ftr" sz="quarter" idx="11"/>
          </p:nvPr>
        </p:nvSpPr>
        <p:spPr/>
        <p:txBody>
          <a:bodyPr/>
          <a:lstStyle/>
          <a:p>
            <a:r>
              <a:rPr lang="en-US"/>
              <a:t>Cullari Carrico LLC, Certified Public Accountants &amp; Advisors</a:t>
            </a:r>
          </a:p>
        </p:txBody>
      </p:sp>
    </p:spTree>
    <p:extLst>
      <p:ext uri="{BB962C8B-B14F-4D97-AF65-F5344CB8AC3E}">
        <p14:creationId xmlns:p14="http://schemas.microsoft.com/office/powerpoint/2010/main" val="1078358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391400" cy="1143000"/>
          </a:xfrm>
        </p:spPr>
        <p:txBody>
          <a:bodyPr>
            <a:noAutofit/>
          </a:bodyPr>
          <a:lstStyle/>
          <a:p>
            <a:br>
              <a:rPr lang="en-US" sz="5400" dirty="0">
                <a:latin typeface="Franklin Gothic Demi Cond" pitchFamily="34" charset="0"/>
              </a:rPr>
            </a:br>
            <a:br>
              <a:rPr lang="en-US" sz="5400" dirty="0">
                <a:latin typeface="Franklin Gothic Demi Cond" pitchFamily="34" charset="0"/>
              </a:rPr>
            </a:br>
            <a:br>
              <a:rPr lang="en-US" sz="5400" dirty="0">
                <a:latin typeface="Franklin Gothic Demi Cond" pitchFamily="34" charset="0"/>
              </a:rPr>
            </a:br>
            <a:br>
              <a:rPr lang="en-US" sz="5400" dirty="0">
                <a:latin typeface="Franklin Gothic Demi Cond" pitchFamily="34" charset="0"/>
              </a:rPr>
            </a:br>
            <a:r>
              <a:rPr lang="en-US" sz="5400" dirty="0">
                <a:solidFill>
                  <a:srgbClr val="0070C0"/>
                </a:solidFill>
                <a:latin typeface="Franklin Gothic Demi Cond" pitchFamily="34" charset="0"/>
              </a:rPr>
              <a:t>John Carrico Jr., CPA</a:t>
            </a:r>
            <a:br>
              <a:rPr lang="en-US" sz="5400" dirty="0"/>
            </a:br>
            <a:endParaRPr lang="en-US" sz="5400" dirty="0">
              <a:latin typeface="Franklin Gothic Demi Cond" pitchFamily="34" charset="0"/>
            </a:endParaRPr>
          </a:p>
        </p:txBody>
      </p:sp>
      <p:sp>
        <p:nvSpPr>
          <p:cNvPr id="3" name="Subtitle 2"/>
          <p:cNvSpPr>
            <a:spLocks noGrp="1"/>
          </p:cNvSpPr>
          <p:nvPr>
            <p:ph type="subTitle" idx="1"/>
          </p:nvPr>
        </p:nvSpPr>
        <p:spPr>
          <a:xfrm>
            <a:off x="1371600" y="1981200"/>
            <a:ext cx="6400800" cy="4495800"/>
          </a:xfrm>
        </p:spPr>
        <p:txBody>
          <a:bodyPr>
            <a:normAutofit/>
          </a:bodyPr>
          <a:lstStyle/>
          <a:p>
            <a:pPr>
              <a:lnSpc>
                <a:spcPct val="120000"/>
              </a:lnSpc>
              <a:spcBef>
                <a:spcPts val="0"/>
              </a:spcBef>
            </a:pPr>
            <a:endParaRPr lang="en-US" sz="4000" dirty="0">
              <a:solidFill>
                <a:srgbClr val="0070C0"/>
              </a:solidFill>
              <a:latin typeface="Franklin Gothic Demi Cond" pitchFamily="34" charset="0"/>
            </a:endParaRPr>
          </a:p>
          <a:p>
            <a:pPr>
              <a:lnSpc>
                <a:spcPct val="120000"/>
              </a:lnSpc>
              <a:spcBef>
                <a:spcPts val="0"/>
              </a:spcBef>
            </a:pPr>
            <a:endParaRPr lang="en-US" sz="4000" dirty="0">
              <a:solidFill>
                <a:srgbClr val="0070C0"/>
              </a:solidFill>
              <a:latin typeface="Franklin Gothic Demi Cond" pitchFamily="34" charset="0"/>
            </a:endParaRPr>
          </a:p>
          <a:p>
            <a:pPr>
              <a:lnSpc>
                <a:spcPct val="120000"/>
              </a:lnSpc>
              <a:spcBef>
                <a:spcPts val="0"/>
              </a:spcBef>
            </a:pPr>
            <a:r>
              <a:rPr lang="en-US" sz="4000" dirty="0">
                <a:solidFill>
                  <a:srgbClr val="0070C0"/>
                </a:solidFill>
                <a:latin typeface="Franklin Gothic Demi Cond" pitchFamily="34" charset="0"/>
              </a:rPr>
              <a:t>Fairfield, NJ</a:t>
            </a:r>
          </a:p>
          <a:p>
            <a:r>
              <a:rPr lang="en-US" sz="2400" dirty="0">
                <a:solidFill>
                  <a:srgbClr val="0070C0"/>
                </a:solidFill>
                <a:latin typeface="Franklin Gothic Demi Cond" pitchFamily="34" charset="0"/>
              </a:rPr>
              <a:t>973-406-3973 (Direct Line)</a:t>
            </a:r>
          </a:p>
          <a:p>
            <a:r>
              <a:rPr lang="en-US" sz="3200" dirty="0">
                <a:solidFill>
                  <a:srgbClr val="0070C0"/>
                </a:solidFill>
                <a:latin typeface="Franklin Gothic Demi Cond" pitchFamily="34" charset="0"/>
                <a:hlinkClick r:id="rId2"/>
              </a:rPr>
              <a:t>jdc2@cullaricarrico.com</a:t>
            </a:r>
            <a:endParaRPr lang="en-US" sz="3200" dirty="0">
              <a:solidFill>
                <a:srgbClr val="0070C0"/>
              </a:solidFill>
              <a:latin typeface="Franklin Gothic Demi Cond" pitchFamily="34" charset="0"/>
            </a:endParaRPr>
          </a:p>
          <a:p>
            <a:r>
              <a:rPr lang="en-US" sz="3200" dirty="0">
                <a:solidFill>
                  <a:srgbClr val="0070C0"/>
                </a:solidFill>
                <a:latin typeface="Franklin Gothic Demi Cond" pitchFamily="34" charset="0"/>
              </a:rPr>
              <a:t>I am one of YOU!</a:t>
            </a:r>
          </a:p>
        </p:txBody>
      </p:sp>
      <p:pic>
        <p:nvPicPr>
          <p:cNvPr id="5" name="Picture 4" descr="A drawing of a face&#10;&#10;Description automatically generated">
            <a:extLst>
              <a:ext uri="{FF2B5EF4-FFF2-40B4-BE49-F238E27FC236}">
                <a16:creationId xmlns:a16="http://schemas.microsoft.com/office/drawing/2014/main" id="{BA3813D2-0287-4C39-9197-BC375230E8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00" y="2286000"/>
            <a:ext cx="5486400" cy="914400"/>
          </a:xfrm>
          <a:prstGeom prst="rect">
            <a:avLst/>
          </a:prstGeom>
        </p:spPr>
      </p:pic>
    </p:spTree>
    <p:extLst>
      <p:ext uri="{BB962C8B-B14F-4D97-AF65-F5344CB8AC3E}">
        <p14:creationId xmlns:p14="http://schemas.microsoft.com/office/powerpoint/2010/main" val="1563144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4DE81-8790-4AA2-97F9-CD56F54E3FE3}"/>
              </a:ext>
            </a:extLst>
          </p:cNvPr>
          <p:cNvSpPr>
            <a:spLocks noGrp="1"/>
          </p:cNvSpPr>
          <p:nvPr>
            <p:ph type="title"/>
          </p:nvPr>
        </p:nvSpPr>
        <p:spPr>
          <a:xfrm>
            <a:off x="643890" y="304483"/>
            <a:ext cx="7886700" cy="533717"/>
          </a:xfrm>
        </p:spPr>
        <p:txBody>
          <a:bodyPr>
            <a:normAutofit fontScale="90000"/>
          </a:bodyPr>
          <a:lstStyle/>
          <a:p>
            <a:pPr algn="ctr"/>
            <a:r>
              <a:rPr lang="en-US" dirty="0">
                <a:solidFill>
                  <a:srgbClr val="0070C0"/>
                </a:solidFill>
                <a:latin typeface="Impact" panose="020B0806030902050204" pitchFamily="34" charset="0"/>
              </a:rPr>
              <a:t>Organizational Concepts &amp; Objectives</a:t>
            </a:r>
          </a:p>
        </p:txBody>
      </p:sp>
      <p:sp>
        <p:nvSpPr>
          <p:cNvPr id="4" name="Footer Placeholder 3">
            <a:extLst>
              <a:ext uri="{FF2B5EF4-FFF2-40B4-BE49-F238E27FC236}">
                <a16:creationId xmlns:a16="http://schemas.microsoft.com/office/drawing/2014/main" id="{5533A657-3E0E-423E-A5AA-D684113C27CC}"/>
              </a:ext>
            </a:extLst>
          </p:cNvPr>
          <p:cNvSpPr>
            <a:spLocks noGrp="1"/>
          </p:cNvSpPr>
          <p:nvPr>
            <p:ph type="ftr" sz="quarter" idx="11"/>
          </p:nvPr>
        </p:nvSpPr>
        <p:spPr/>
        <p:txBody>
          <a:bodyPr/>
          <a:lstStyle/>
          <a:p>
            <a:endParaRPr lang="en-US" dirty="0"/>
          </a:p>
        </p:txBody>
      </p:sp>
      <p:graphicFrame>
        <p:nvGraphicFramePr>
          <p:cNvPr id="5" name="Content Placeholder 4">
            <a:extLst>
              <a:ext uri="{FF2B5EF4-FFF2-40B4-BE49-F238E27FC236}">
                <a16:creationId xmlns:a16="http://schemas.microsoft.com/office/drawing/2014/main" id="{8420FEA5-FB37-463F-9778-26E1D6EA05D4}"/>
              </a:ext>
            </a:extLst>
          </p:cNvPr>
          <p:cNvGraphicFramePr>
            <a:graphicFrameLocks noGrp="1" noChangeAspect="1"/>
          </p:cNvGraphicFramePr>
          <p:nvPr>
            <p:ph idx="1"/>
            <p:extLst>
              <p:ext uri="{D42A27DB-BD31-4B8C-83A1-F6EECF244321}">
                <p14:modId xmlns:p14="http://schemas.microsoft.com/office/powerpoint/2010/main" val="3359749340"/>
              </p:ext>
            </p:extLst>
          </p:nvPr>
        </p:nvGraphicFramePr>
        <p:xfrm>
          <a:off x="1752600" y="838200"/>
          <a:ext cx="5715000" cy="5334000"/>
        </p:xfrm>
        <a:graphic>
          <a:graphicData uri="http://schemas.openxmlformats.org/presentationml/2006/ole">
            <mc:AlternateContent xmlns:mc="http://schemas.openxmlformats.org/markup-compatibility/2006">
              <mc:Choice xmlns:v="urn:schemas-microsoft-com:vml" Requires="v">
                <p:oleObj spid="_x0000_s7211" name="Acrobat Document" r:id="rId4" imgW="3876484" imgH="3886200" progId="Acrobat.Document.2017">
                  <p:embed/>
                </p:oleObj>
              </mc:Choice>
              <mc:Fallback>
                <p:oleObj name="Acrobat Document" r:id="rId4" imgW="3876484" imgH="3886200" progId="Acrobat.Document.2017">
                  <p:embed/>
                  <p:pic>
                    <p:nvPicPr>
                      <p:cNvPr id="0" name=""/>
                      <p:cNvPicPr/>
                      <p:nvPr/>
                    </p:nvPicPr>
                    <p:blipFill>
                      <a:blip r:embed="rId5"/>
                      <a:stretch>
                        <a:fillRect/>
                      </a:stretch>
                    </p:blipFill>
                    <p:spPr>
                      <a:xfrm>
                        <a:off x="1752600" y="838200"/>
                        <a:ext cx="5715000" cy="5334000"/>
                      </a:xfrm>
                      <a:prstGeom prst="rect">
                        <a:avLst/>
                      </a:prstGeom>
                    </p:spPr>
                  </p:pic>
                </p:oleObj>
              </mc:Fallback>
            </mc:AlternateContent>
          </a:graphicData>
        </a:graphic>
      </p:graphicFrame>
      <p:pic>
        <p:nvPicPr>
          <p:cNvPr id="6" name="Picture 5" descr="A drawing of a face&#10;&#10;Description automatically generated">
            <a:extLst>
              <a:ext uri="{FF2B5EF4-FFF2-40B4-BE49-F238E27FC236}">
                <a16:creationId xmlns:a16="http://schemas.microsoft.com/office/drawing/2014/main" id="{1B26E15A-E7F5-4322-B994-137224BC920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28600" y="6476238"/>
            <a:ext cx="2514600" cy="286512"/>
          </a:xfrm>
          <a:prstGeom prst="rect">
            <a:avLst/>
          </a:prstGeom>
        </p:spPr>
      </p:pic>
    </p:spTree>
    <p:extLst>
      <p:ext uri="{BB962C8B-B14F-4D97-AF65-F5344CB8AC3E}">
        <p14:creationId xmlns:p14="http://schemas.microsoft.com/office/powerpoint/2010/main" val="1295651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28650" y="365127"/>
            <a:ext cx="7886700" cy="625474"/>
          </a:xfrm>
        </p:spPr>
        <p:txBody>
          <a:bodyPr/>
          <a:lstStyle/>
          <a:p>
            <a:pPr algn="ctr"/>
            <a:r>
              <a:rPr lang="en-US" u="sng" dirty="0">
                <a:solidFill>
                  <a:srgbClr val="0070C0"/>
                </a:solidFill>
                <a:latin typeface="Impact" pitchFamily="34" charset="0"/>
              </a:rPr>
              <a:t>COMMUNICATIONS and MEASUREMENT</a:t>
            </a:r>
          </a:p>
        </p:txBody>
      </p:sp>
      <p:sp>
        <p:nvSpPr>
          <p:cNvPr id="2" name="Content Placeholder 1"/>
          <p:cNvSpPr>
            <a:spLocks noGrp="1"/>
          </p:cNvSpPr>
          <p:nvPr>
            <p:ph idx="1"/>
          </p:nvPr>
        </p:nvSpPr>
        <p:spPr>
          <a:xfrm>
            <a:off x="628650" y="990601"/>
            <a:ext cx="7886700" cy="5186362"/>
          </a:xfrm>
        </p:spPr>
        <p:txBody>
          <a:bodyPr>
            <a:normAutofit/>
          </a:bodyPr>
          <a:lstStyle/>
          <a:p>
            <a:pPr marL="301943" lvl="1" indent="0">
              <a:buNone/>
            </a:pPr>
            <a:endParaRPr lang="en-US" sz="2200" dirty="0">
              <a:latin typeface="Franklin Gothic Heavy" pitchFamily="34" charset="0"/>
            </a:endParaRPr>
          </a:p>
          <a:p>
            <a:pPr marL="301943" lvl="1" indent="0">
              <a:buNone/>
            </a:pPr>
            <a:r>
              <a:rPr lang="en-US" sz="2200" dirty="0">
                <a:latin typeface="Franklin Gothic Heavy" pitchFamily="34" charset="0"/>
              </a:rPr>
              <a:t>OVERRIDING CONCEPTS THAT STILL APPLY</a:t>
            </a:r>
          </a:p>
          <a:p>
            <a:pPr marL="644843" lvl="1" indent="-342900"/>
            <a:r>
              <a:rPr lang="en-US" sz="2200" i="1" dirty="0">
                <a:latin typeface="Franklin Gothic Heavy" pitchFamily="34" charset="0"/>
              </a:rPr>
              <a:t>Six Challenges Facing The Non Profit Sector – 1 Year Later.</a:t>
            </a:r>
          </a:p>
          <a:p>
            <a:pPr marL="301943" lvl="1" indent="0">
              <a:buNone/>
            </a:pPr>
            <a:r>
              <a:rPr lang="en-US" sz="1400" dirty="0">
                <a:latin typeface="Franklin Gothic Heavy" pitchFamily="34" charset="0"/>
              </a:rPr>
              <a:t>	(University of Notre Dame Mendoza College of Business Online Article)</a:t>
            </a:r>
          </a:p>
          <a:p>
            <a:pPr marL="301943" lvl="1" indent="0">
              <a:buNone/>
            </a:pPr>
            <a:r>
              <a:rPr lang="en-US" sz="1400" dirty="0">
                <a:latin typeface="Franklin Gothic Heavy" pitchFamily="34" charset="0"/>
              </a:rPr>
              <a:t>	-   Top priority of the past….acquiring new donors</a:t>
            </a:r>
          </a:p>
          <a:p>
            <a:pPr marL="301943" lvl="1" indent="0">
              <a:buNone/>
            </a:pPr>
            <a:r>
              <a:rPr lang="en-US" sz="1400" dirty="0">
                <a:latin typeface="Franklin Gothic Heavy" pitchFamily="34" charset="0"/>
              </a:rPr>
              <a:t>	-   Now eclipsed by the need to</a:t>
            </a:r>
          </a:p>
          <a:p>
            <a:pPr marL="301943" lvl="1" indent="0">
              <a:buNone/>
            </a:pPr>
            <a:r>
              <a:rPr lang="en-US" sz="1400" dirty="0">
                <a:latin typeface="Franklin Gothic Heavy" pitchFamily="34" charset="0"/>
              </a:rPr>
              <a:t>	a.  Engage the community,</a:t>
            </a:r>
          </a:p>
          <a:p>
            <a:pPr marL="301943" lvl="1" indent="0">
              <a:buNone/>
            </a:pPr>
            <a:r>
              <a:rPr lang="en-US" sz="1400" dirty="0">
                <a:latin typeface="Franklin Gothic Heavy" pitchFamily="34" charset="0"/>
              </a:rPr>
              <a:t>	b.  Promote general brand awareness, and</a:t>
            </a:r>
          </a:p>
          <a:p>
            <a:pPr marL="301943" lvl="1" indent="0">
              <a:buNone/>
            </a:pPr>
            <a:r>
              <a:rPr lang="en-US" sz="1400" dirty="0">
                <a:latin typeface="Franklin Gothic Heavy" pitchFamily="34" charset="0"/>
              </a:rPr>
              <a:t>	c.  Retain current donors </a:t>
            </a:r>
          </a:p>
          <a:p>
            <a:pPr marL="301943" lvl="1" indent="0">
              <a:buNone/>
            </a:pPr>
            <a:endParaRPr lang="en-US" sz="1400" dirty="0">
              <a:latin typeface="Franklin Gothic Heavy" pitchFamily="34" charset="0"/>
            </a:endParaRPr>
          </a:p>
          <a:p>
            <a:pPr marL="301943" lvl="1" indent="0">
              <a:buNone/>
            </a:pPr>
            <a:r>
              <a:rPr lang="en-US" dirty="0">
                <a:latin typeface="Franklin Gothic Heavy" pitchFamily="34" charset="0"/>
              </a:rPr>
              <a:t>Just a little prophetic!</a:t>
            </a:r>
          </a:p>
          <a:p>
            <a:pPr marL="301943" lvl="1" indent="0">
              <a:buNone/>
            </a:pPr>
            <a:endParaRPr lang="en-US" sz="1400" dirty="0">
              <a:latin typeface="Franklin Gothic Heavy" pitchFamily="34" charset="0"/>
            </a:endParaRPr>
          </a:p>
          <a:p>
            <a:pPr marL="301943" lvl="1" indent="0">
              <a:buNone/>
            </a:pPr>
            <a:endParaRPr lang="en-US" sz="1400" dirty="0">
              <a:latin typeface="Franklin Gothic Heavy" pitchFamily="34" charset="0"/>
            </a:endParaRPr>
          </a:p>
          <a:p>
            <a:pPr marL="644843" lvl="1" indent="-342900"/>
            <a:r>
              <a:rPr lang="en-US" sz="2200" i="1" dirty="0">
                <a:latin typeface="Franklin Gothic Heavy" pitchFamily="34" charset="0"/>
              </a:rPr>
              <a:t>FINANCES (DOLLARS) V. OUTCOMES</a:t>
            </a:r>
            <a:r>
              <a:rPr lang="en-US" sz="1400" dirty="0">
                <a:latin typeface="Franklin Gothic Heavy" pitchFamily="34" charset="0"/>
              </a:rPr>
              <a:t>	</a:t>
            </a:r>
          </a:p>
          <a:p>
            <a:pPr marL="301943" lvl="1" indent="0">
              <a:buNone/>
            </a:pPr>
            <a:r>
              <a:rPr lang="en-US" sz="1400" dirty="0">
                <a:latin typeface="Franklin Gothic Heavy" pitchFamily="34" charset="0"/>
              </a:rPr>
              <a:t>	What should we emphasize????????? How about both!!!</a:t>
            </a:r>
          </a:p>
          <a:p>
            <a:pPr marL="301943" lvl="1" indent="0">
              <a:buNone/>
            </a:pPr>
            <a:r>
              <a:rPr lang="en-US" sz="1400" dirty="0">
                <a:latin typeface="Franklin Gothic Heavy" pitchFamily="34" charset="0"/>
              </a:rPr>
              <a:t>	Aren’t they cross-reliant?	</a:t>
            </a:r>
          </a:p>
        </p:txBody>
      </p:sp>
      <p:sp>
        <p:nvSpPr>
          <p:cNvPr id="4" name="Footer Placeholder 3"/>
          <p:cNvSpPr>
            <a:spLocks noGrp="1"/>
          </p:cNvSpPr>
          <p:nvPr>
            <p:ph type="ftr" sz="quarter" idx="11"/>
          </p:nvPr>
        </p:nvSpPr>
        <p:spPr>
          <a:xfrm>
            <a:off x="193638" y="6250164"/>
            <a:ext cx="6511962" cy="365125"/>
          </a:xfrm>
        </p:spPr>
        <p:txBody>
          <a:bodyPr/>
          <a:lstStyle/>
          <a:p>
            <a:endParaRPr lang="en-US" sz="1100" i="1" dirty="0"/>
          </a:p>
        </p:txBody>
      </p:sp>
      <p:pic>
        <p:nvPicPr>
          <p:cNvPr id="5" name="Picture 4" descr="A drawing of a face&#10;&#10;Description automatically generated">
            <a:extLst>
              <a:ext uri="{FF2B5EF4-FFF2-40B4-BE49-F238E27FC236}">
                <a16:creationId xmlns:a16="http://schemas.microsoft.com/office/drawing/2014/main" id="{A2DB046C-5B85-4CA6-A572-E4F188067AF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476238"/>
            <a:ext cx="2514600" cy="286512"/>
          </a:xfrm>
          <a:prstGeom prst="rect">
            <a:avLst/>
          </a:prstGeom>
        </p:spPr>
      </p:pic>
    </p:spTree>
    <p:extLst>
      <p:ext uri="{BB962C8B-B14F-4D97-AF65-F5344CB8AC3E}">
        <p14:creationId xmlns:p14="http://schemas.microsoft.com/office/powerpoint/2010/main" val="1058967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F2E27-E036-46BF-A41E-FDD416EF8170}"/>
              </a:ext>
            </a:extLst>
          </p:cNvPr>
          <p:cNvSpPr>
            <a:spLocks noGrp="1"/>
          </p:cNvSpPr>
          <p:nvPr>
            <p:ph type="title"/>
          </p:nvPr>
        </p:nvSpPr>
        <p:spPr>
          <a:xfrm>
            <a:off x="628650" y="365126"/>
            <a:ext cx="7886700" cy="777874"/>
          </a:xfrm>
        </p:spPr>
        <p:txBody>
          <a:bodyPr/>
          <a:lstStyle/>
          <a:p>
            <a:pPr algn="ctr"/>
            <a:r>
              <a:rPr lang="en-US" u="sng" dirty="0">
                <a:solidFill>
                  <a:srgbClr val="0070C0"/>
                </a:solidFill>
                <a:latin typeface="Impact" pitchFamily="34" charset="0"/>
              </a:rPr>
              <a:t>Outcome Measurement/Metrics</a:t>
            </a:r>
            <a:endParaRPr lang="en-US" dirty="0"/>
          </a:p>
        </p:txBody>
      </p:sp>
      <p:sp>
        <p:nvSpPr>
          <p:cNvPr id="3" name="Content Placeholder 2">
            <a:extLst>
              <a:ext uri="{FF2B5EF4-FFF2-40B4-BE49-F238E27FC236}">
                <a16:creationId xmlns:a16="http://schemas.microsoft.com/office/drawing/2014/main" id="{E1FF0DD9-7DB1-40BA-8A98-120D547451F8}"/>
              </a:ext>
            </a:extLst>
          </p:cNvPr>
          <p:cNvSpPr>
            <a:spLocks noGrp="1"/>
          </p:cNvSpPr>
          <p:nvPr>
            <p:ph idx="1"/>
          </p:nvPr>
        </p:nvSpPr>
        <p:spPr>
          <a:xfrm>
            <a:off x="628650" y="1143000"/>
            <a:ext cx="7886700" cy="5033963"/>
          </a:xfrm>
        </p:spPr>
        <p:txBody>
          <a:bodyPr/>
          <a:lstStyle/>
          <a:p>
            <a:r>
              <a:rPr lang="en-US" dirty="0">
                <a:latin typeface="Franklin Gothic Heavy" panose="020B0903020102020204" pitchFamily="34" charset="0"/>
              </a:rPr>
              <a:t>Financial KPI’s for All</a:t>
            </a:r>
          </a:p>
          <a:p>
            <a:pPr marL="0" indent="0">
              <a:buNone/>
            </a:pPr>
            <a:r>
              <a:rPr lang="en-US" dirty="0">
                <a:latin typeface="Franklin Gothic Heavy" panose="020B0903020102020204" pitchFamily="34" charset="0"/>
              </a:rPr>
              <a:t>	</a:t>
            </a:r>
            <a:r>
              <a:rPr lang="en-US" sz="1600" dirty="0">
                <a:latin typeface="Franklin Gothic Heavy" panose="020B0903020102020204" pitchFamily="34" charset="0"/>
              </a:rPr>
              <a:t>- For Our Boards, Donors &amp; Potential Donors – looking for clear, 				understandable financial information</a:t>
            </a:r>
            <a:r>
              <a:rPr lang="en-US" dirty="0">
                <a:latin typeface="Franklin Gothic Heavy" panose="020B0903020102020204" pitchFamily="34" charset="0"/>
              </a:rPr>
              <a:t>	</a:t>
            </a:r>
          </a:p>
          <a:p>
            <a:pPr marL="0" indent="0">
              <a:buNone/>
            </a:pPr>
            <a:r>
              <a:rPr lang="en-US" sz="1400" dirty="0">
                <a:latin typeface="Franklin Gothic Heavy" panose="020B0903020102020204" pitchFamily="34" charset="0"/>
              </a:rPr>
              <a:t>Examples</a:t>
            </a:r>
          </a:p>
          <a:p>
            <a:pPr marL="0" indent="0">
              <a:buNone/>
            </a:pPr>
            <a:r>
              <a:rPr lang="en-US" sz="1400" dirty="0">
                <a:latin typeface="Franklin Gothic Heavy" panose="020B0903020102020204" pitchFamily="34" charset="0"/>
              </a:rPr>
              <a:t>	- Year-on-Year Growth – revenue &amp;/or budget</a:t>
            </a:r>
          </a:p>
          <a:p>
            <a:pPr marL="0" indent="0">
              <a:buNone/>
            </a:pPr>
            <a:r>
              <a:rPr lang="en-US" sz="1400" dirty="0">
                <a:latin typeface="Franklin Gothic Heavy" panose="020B0903020102020204" pitchFamily="34" charset="0"/>
              </a:rPr>
              <a:t>	- Operating Surplus/Deficit – available liquid assets to cover expenses 			for 3 months???…..6 months??? </a:t>
            </a:r>
          </a:p>
          <a:p>
            <a:pPr marL="0" indent="0">
              <a:buNone/>
            </a:pPr>
            <a:r>
              <a:rPr lang="en-US" sz="1400" dirty="0">
                <a:latin typeface="Franklin Gothic Heavy" panose="020B0903020102020204" pitchFamily="34" charset="0"/>
              </a:rPr>
              <a:t>	- Liquid Unrestricted Net Assets (LUNA) – emphasis in the new accounting 		standards </a:t>
            </a:r>
          </a:p>
          <a:p>
            <a:pPr marL="0" indent="0">
              <a:buNone/>
            </a:pPr>
            <a:r>
              <a:rPr lang="en-US" sz="1400" dirty="0">
                <a:latin typeface="Franklin Gothic Heavy" panose="020B0903020102020204" pitchFamily="34" charset="0"/>
              </a:rPr>
              <a:t>	- Program Efficiency – program v. total expenses – how efficient are we 			fulfilling our mission. Spending on program v. administration</a:t>
            </a:r>
          </a:p>
          <a:p>
            <a:pPr marL="0" indent="0">
              <a:buNone/>
            </a:pPr>
            <a:endParaRPr lang="en-US" sz="1400" dirty="0">
              <a:latin typeface="Franklin Gothic Heavy" panose="020B0903020102020204" pitchFamily="34" charset="0"/>
            </a:endParaRPr>
          </a:p>
          <a:p>
            <a:pPr marL="0" indent="0">
              <a:buNone/>
            </a:pPr>
            <a:r>
              <a:rPr lang="en-US" sz="1400" dirty="0">
                <a:latin typeface="Franklin Gothic Heavy" panose="020B0903020102020204" pitchFamily="34" charset="0"/>
              </a:rPr>
              <a:t>CONSIDERATIONS DURING A CRISIS AND THE REIMAGINING PROCESS</a:t>
            </a:r>
          </a:p>
          <a:p>
            <a:pPr marL="0" indent="0">
              <a:lnSpc>
                <a:spcPct val="100000"/>
              </a:lnSpc>
              <a:buNone/>
            </a:pPr>
            <a:r>
              <a:rPr lang="en-US" sz="1400" dirty="0">
                <a:latin typeface="Franklin Gothic Heavy" panose="020B0903020102020204" pitchFamily="34" charset="0"/>
              </a:rPr>
              <a:t>	-  KNOW YOUR TRUE COSTS</a:t>
            </a:r>
          </a:p>
          <a:p>
            <a:pPr marL="0" indent="0">
              <a:lnSpc>
                <a:spcPct val="100000"/>
              </a:lnSpc>
              <a:buNone/>
            </a:pPr>
            <a:r>
              <a:rPr lang="en-US" sz="1400" dirty="0">
                <a:latin typeface="Franklin Gothic Heavy" panose="020B0903020102020204" pitchFamily="34" charset="0"/>
              </a:rPr>
              <a:t>	- WHO REALLY UNDERSTANDS/FOCUSES ON FINANCES?</a:t>
            </a:r>
          </a:p>
          <a:p>
            <a:pPr marL="0" indent="0">
              <a:lnSpc>
                <a:spcPct val="100000"/>
              </a:lnSpc>
              <a:buNone/>
            </a:pPr>
            <a:r>
              <a:rPr lang="en-US" sz="1400" dirty="0">
                <a:latin typeface="Franklin Gothic Heavy" panose="020B0903020102020204" pitchFamily="34" charset="0"/>
              </a:rPr>
              <a:t>	- BEYOND OUR DIRECT CONSTITUENTS, WHOM DO WE BENEFIT?</a:t>
            </a:r>
          </a:p>
        </p:txBody>
      </p:sp>
      <p:sp>
        <p:nvSpPr>
          <p:cNvPr id="4" name="Footer Placeholder 3">
            <a:extLst>
              <a:ext uri="{FF2B5EF4-FFF2-40B4-BE49-F238E27FC236}">
                <a16:creationId xmlns:a16="http://schemas.microsoft.com/office/drawing/2014/main" id="{EF80F2EA-63A2-4294-B2A0-F59FC0B227B1}"/>
              </a:ext>
            </a:extLst>
          </p:cNvPr>
          <p:cNvSpPr>
            <a:spLocks noGrp="1"/>
          </p:cNvSpPr>
          <p:nvPr>
            <p:ph type="ftr" sz="quarter" idx="11"/>
          </p:nvPr>
        </p:nvSpPr>
        <p:spPr/>
        <p:txBody>
          <a:bodyPr/>
          <a:lstStyle/>
          <a:p>
            <a:endParaRPr lang="en-US" dirty="0"/>
          </a:p>
        </p:txBody>
      </p:sp>
      <p:pic>
        <p:nvPicPr>
          <p:cNvPr id="5" name="Picture 4" descr="A drawing of a face&#10;&#10;Description automatically generated">
            <a:extLst>
              <a:ext uri="{FF2B5EF4-FFF2-40B4-BE49-F238E27FC236}">
                <a16:creationId xmlns:a16="http://schemas.microsoft.com/office/drawing/2014/main" id="{FF508A68-0F4D-492A-8FBA-D12DE620568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6476238"/>
            <a:ext cx="2514600" cy="286512"/>
          </a:xfrm>
          <a:prstGeom prst="rect">
            <a:avLst/>
          </a:prstGeom>
        </p:spPr>
      </p:pic>
      <p:pic>
        <p:nvPicPr>
          <p:cNvPr id="6" name="Picture 5" descr="A drawing of a face&#10;&#10;Description automatically generated">
            <a:extLst>
              <a:ext uri="{FF2B5EF4-FFF2-40B4-BE49-F238E27FC236}">
                <a16:creationId xmlns:a16="http://schemas.microsoft.com/office/drawing/2014/main" id="{0E72657E-7360-46CF-9B46-7F7C77CE3A6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76600" y="6213095"/>
            <a:ext cx="2514600" cy="286512"/>
          </a:xfrm>
          <a:prstGeom prst="rect">
            <a:avLst/>
          </a:prstGeom>
        </p:spPr>
      </p:pic>
    </p:spTree>
    <p:extLst>
      <p:ext uri="{BB962C8B-B14F-4D97-AF65-F5344CB8AC3E}">
        <p14:creationId xmlns:p14="http://schemas.microsoft.com/office/powerpoint/2010/main" val="1859744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E9541-0917-422F-9065-2E075511EBD7}"/>
              </a:ext>
            </a:extLst>
          </p:cNvPr>
          <p:cNvSpPr>
            <a:spLocks noGrp="1"/>
          </p:cNvSpPr>
          <p:nvPr>
            <p:ph type="title"/>
          </p:nvPr>
        </p:nvSpPr>
        <p:spPr>
          <a:xfrm>
            <a:off x="628650" y="1"/>
            <a:ext cx="7886700" cy="1066800"/>
          </a:xfrm>
        </p:spPr>
        <p:txBody>
          <a:bodyPr/>
          <a:lstStyle/>
          <a:p>
            <a:pPr algn="ctr"/>
            <a:r>
              <a:rPr lang="en-US" u="sng" dirty="0">
                <a:solidFill>
                  <a:srgbClr val="0070C0"/>
                </a:solidFill>
                <a:latin typeface="Impact" pitchFamily="34" charset="0"/>
              </a:rPr>
              <a:t>Outcome Measurement/Metrics</a:t>
            </a:r>
            <a:endParaRPr lang="en-US" dirty="0"/>
          </a:p>
        </p:txBody>
      </p:sp>
      <p:sp>
        <p:nvSpPr>
          <p:cNvPr id="3" name="Content Placeholder 2">
            <a:extLst>
              <a:ext uri="{FF2B5EF4-FFF2-40B4-BE49-F238E27FC236}">
                <a16:creationId xmlns:a16="http://schemas.microsoft.com/office/drawing/2014/main" id="{39B03FA2-352B-43E6-B717-62F65581856F}"/>
              </a:ext>
            </a:extLst>
          </p:cNvPr>
          <p:cNvSpPr>
            <a:spLocks noGrp="1"/>
          </p:cNvSpPr>
          <p:nvPr>
            <p:ph idx="1"/>
          </p:nvPr>
        </p:nvSpPr>
        <p:spPr>
          <a:xfrm>
            <a:off x="628650" y="838200"/>
            <a:ext cx="7886700" cy="5338763"/>
          </a:xfrm>
        </p:spPr>
        <p:txBody>
          <a:bodyPr/>
          <a:lstStyle/>
          <a:p>
            <a:r>
              <a:rPr lang="en-US" dirty="0">
                <a:latin typeface="Franklin Gothic Heavy" panose="020B0903020102020204" pitchFamily="34" charset="0"/>
              </a:rPr>
              <a:t>Fundraising</a:t>
            </a:r>
          </a:p>
          <a:p>
            <a:pPr marL="0" indent="0">
              <a:buNone/>
            </a:pPr>
            <a:r>
              <a:rPr lang="en-US" dirty="0">
                <a:latin typeface="Franklin Gothic Heavy" panose="020B0903020102020204" pitchFamily="34" charset="0"/>
              </a:rPr>
              <a:t>	- Donor &amp; Donation Growth – increase in donation 			revenue &amp; number of donors period over period</a:t>
            </a:r>
          </a:p>
          <a:p>
            <a:pPr marL="0" indent="0">
              <a:buNone/>
            </a:pPr>
            <a:r>
              <a:rPr lang="en-US" dirty="0">
                <a:latin typeface="Franklin Gothic Heavy" panose="020B0903020102020204" pitchFamily="34" charset="0"/>
              </a:rPr>
              <a:t>	- Donor Retention Rate – who’s given more than once?</a:t>
            </a:r>
          </a:p>
          <a:p>
            <a:pPr marL="0" indent="0">
              <a:buNone/>
            </a:pPr>
            <a:r>
              <a:rPr lang="en-US" dirty="0">
                <a:latin typeface="Franklin Gothic Heavy" panose="020B0903020102020204" pitchFamily="34" charset="0"/>
              </a:rPr>
              <a:t>	- Fundraising ROI – ESSENTIAL – dollars coming in PER 		dollars spent on fundraising – helps to evaluate 			the effectiveness of fundraising efforts</a:t>
            </a:r>
          </a:p>
          <a:p>
            <a:pPr marL="0" indent="0">
              <a:buNone/>
            </a:pPr>
            <a:endParaRPr lang="en-US" dirty="0">
              <a:latin typeface="Franklin Gothic Heavy" panose="020B0903020102020204" pitchFamily="34" charset="0"/>
            </a:endParaRPr>
          </a:p>
          <a:p>
            <a:r>
              <a:rPr lang="en-US" dirty="0">
                <a:latin typeface="Franklin Gothic Heavy" panose="020B0903020102020204" pitchFamily="34" charset="0"/>
              </a:rPr>
              <a:t>Performance/Outcome Measurement  - “most important”?</a:t>
            </a:r>
          </a:p>
          <a:p>
            <a:pPr marL="0" indent="0">
              <a:buNone/>
            </a:pPr>
            <a:r>
              <a:rPr lang="en-US" dirty="0">
                <a:latin typeface="Franklin Gothic Heavy" panose="020B0903020102020204" pitchFamily="34" charset="0"/>
              </a:rPr>
              <a:t>	- more difficult to measure, i.e. outcomes may be long 			term and/or qualitative</a:t>
            </a:r>
          </a:p>
          <a:p>
            <a:pPr marL="0" indent="0">
              <a:buNone/>
            </a:pPr>
            <a:r>
              <a:rPr lang="en-US" dirty="0">
                <a:latin typeface="Franklin Gothic Heavy" panose="020B0903020102020204" pitchFamily="34" charset="0"/>
              </a:rPr>
              <a:t>	- IMPACT/SUSTAINABILITY	</a:t>
            </a:r>
          </a:p>
          <a:p>
            <a:pPr marL="0" indent="0">
              <a:buNone/>
            </a:pPr>
            <a:endParaRPr lang="en-US" dirty="0">
              <a:latin typeface="Franklin Gothic Heavy" panose="020B0903020102020204" pitchFamily="34" charset="0"/>
            </a:endParaRPr>
          </a:p>
          <a:p>
            <a:endParaRPr lang="en-US" dirty="0"/>
          </a:p>
        </p:txBody>
      </p:sp>
      <p:sp>
        <p:nvSpPr>
          <p:cNvPr id="4" name="Footer Placeholder 3">
            <a:extLst>
              <a:ext uri="{FF2B5EF4-FFF2-40B4-BE49-F238E27FC236}">
                <a16:creationId xmlns:a16="http://schemas.microsoft.com/office/drawing/2014/main" id="{C3B855F3-D9D5-45D8-ACC9-78C6CE1EA76A}"/>
              </a:ext>
            </a:extLst>
          </p:cNvPr>
          <p:cNvSpPr>
            <a:spLocks noGrp="1"/>
          </p:cNvSpPr>
          <p:nvPr>
            <p:ph type="ftr" sz="quarter" idx="11"/>
          </p:nvPr>
        </p:nvSpPr>
        <p:spPr/>
        <p:txBody>
          <a:bodyPr/>
          <a:lstStyle/>
          <a:p>
            <a:r>
              <a:rPr lang="en-US"/>
              <a:t>Cullari Carrico LLC, Certified Public Accountants &amp; Advisors</a:t>
            </a:r>
          </a:p>
        </p:txBody>
      </p:sp>
    </p:spTree>
    <p:extLst>
      <p:ext uri="{BB962C8B-B14F-4D97-AF65-F5344CB8AC3E}">
        <p14:creationId xmlns:p14="http://schemas.microsoft.com/office/powerpoint/2010/main" val="1645291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u="sng" dirty="0">
                <a:solidFill>
                  <a:srgbClr val="0070C0"/>
                </a:solidFill>
                <a:latin typeface="Impact" pitchFamily="34" charset="0"/>
              </a:rPr>
              <a:t>Mission (Storytelling)</a:t>
            </a:r>
          </a:p>
        </p:txBody>
      </p:sp>
      <p:sp>
        <p:nvSpPr>
          <p:cNvPr id="3" name="Content Placeholder 2"/>
          <p:cNvSpPr>
            <a:spLocks noGrp="1"/>
          </p:cNvSpPr>
          <p:nvPr>
            <p:ph idx="1"/>
          </p:nvPr>
        </p:nvSpPr>
        <p:spPr>
          <a:xfrm>
            <a:off x="628651" y="1371600"/>
            <a:ext cx="7651750" cy="6267870"/>
          </a:xfrm>
        </p:spPr>
        <p:txBody>
          <a:bodyPr>
            <a:spAutoFit/>
          </a:bodyPr>
          <a:lstStyle/>
          <a:p>
            <a:r>
              <a:rPr lang="en-US" dirty="0">
                <a:latin typeface="Franklin Gothic Heavy" panose="020B0903020102020204" pitchFamily="34" charset="0"/>
              </a:rPr>
              <a:t>Clearly Defined AND Communicated</a:t>
            </a:r>
          </a:p>
          <a:p>
            <a:r>
              <a:rPr lang="en-US" dirty="0">
                <a:latin typeface="Franklin Gothic Heavy" panose="020B0903020102020204" pitchFamily="34" charset="0"/>
              </a:rPr>
              <a:t>Using Form 990</a:t>
            </a:r>
          </a:p>
          <a:p>
            <a:pPr marL="0" indent="0">
              <a:buNone/>
            </a:pPr>
            <a:r>
              <a:rPr lang="en-US" dirty="0">
                <a:latin typeface="Franklin Gothic Heavy" panose="020B0903020102020204" pitchFamily="34" charset="0"/>
              </a:rPr>
              <a:t>	-  Page 1, Part I, #1 – briefly describe mission &amp; 		significant activities</a:t>
            </a:r>
          </a:p>
          <a:p>
            <a:pPr marL="0" indent="0">
              <a:buNone/>
            </a:pPr>
            <a:r>
              <a:rPr lang="en-US" dirty="0">
                <a:latin typeface="Franklin Gothic Heavy" panose="020B0903020102020204" pitchFamily="34" charset="0"/>
              </a:rPr>
              <a:t>	-  Page 2, Part III, #1 AND 4a (Program Service 	Accomplishments – three OR MORE!</a:t>
            </a:r>
          </a:p>
          <a:p>
            <a:r>
              <a:rPr lang="en-US" dirty="0">
                <a:latin typeface="Franklin Gothic Heavy" panose="020B0903020102020204" pitchFamily="34" charset="0"/>
              </a:rPr>
              <a:t>Are Our Storytellers (i.e. Board Members) Equipped w/ Right Tools to Drive the Mission &amp; Vision – the “Elevator Pitch”</a:t>
            </a:r>
          </a:p>
          <a:p>
            <a:r>
              <a:rPr lang="en-US" dirty="0">
                <a:latin typeface="Franklin Gothic Heavy" panose="020B0903020102020204" pitchFamily="34" charset="0"/>
              </a:rPr>
              <a:t>How Do We Measure Success:</a:t>
            </a:r>
          </a:p>
          <a:p>
            <a:pPr marL="0" indent="0">
              <a:buNone/>
            </a:pPr>
            <a:r>
              <a:rPr lang="en-US" dirty="0">
                <a:latin typeface="Franklin Gothic Heavy" panose="020B0903020102020204" pitchFamily="34" charset="0"/>
              </a:rPr>
              <a:t>	- IMPACT (Outcome &amp; Performance Measurement)</a:t>
            </a:r>
          </a:p>
          <a:p>
            <a:pPr marL="0" indent="0">
              <a:buNone/>
            </a:pPr>
            <a:r>
              <a:rPr lang="en-US" dirty="0">
                <a:latin typeface="Franklin Gothic Heavy" panose="020B0903020102020204" pitchFamily="34" charset="0"/>
              </a:rPr>
              <a:t>	- Using Impact to Brand the Causes We Pursue   </a:t>
            </a:r>
          </a:p>
          <a:p>
            <a:endParaRPr lang="en-US" dirty="0">
              <a:latin typeface="Franklin Gothic Heavy" panose="020B0903020102020204" pitchFamily="34" charset="0"/>
            </a:endParaRPr>
          </a:p>
          <a:p>
            <a:endParaRPr lang="en-US" dirty="0">
              <a:latin typeface="Franklin Gothic Heavy" panose="020B0903020102020204" pitchFamily="34" charset="0"/>
            </a:endParaRPr>
          </a:p>
          <a:p>
            <a:pPr marL="0" indent="0">
              <a:buNone/>
            </a:pPr>
            <a:endParaRPr lang="en-US" dirty="0">
              <a:solidFill>
                <a:srgbClr val="0070C0"/>
              </a:solidFill>
            </a:endParaRPr>
          </a:p>
          <a:p>
            <a:pPr marL="0" indent="0">
              <a:buNone/>
            </a:pPr>
            <a:endParaRPr lang="en-US" dirty="0">
              <a:solidFill>
                <a:srgbClr val="0070C0"/>
              </a:solidFill>
            </a:endParaRPr>
          </a:p>
          <a:p>
            <a:pPr marL="0" indent="0">
              <a:buNone/>
            </a:pPr>
            <a:endParaRPr lang="en-US" dirty="0">
              <a:solidFill>
                <a:srgbClr val="0070C0"/>
              </a:solidFill>
            </a:endParaRPr>
          </a:p>
        </p:txBody>
      </p:sp>
      <p:sp>
        <p:nvSpPr>
          <p:cNvPr id="4" name="Footer Placeholder 3"/>
          <p:cNvSpPr>
            <a:spLocks noGrp="1"/>
          </p:cNvSpPr>
          <p:nvPr>
            <p:ph type="ftr" sz="quarter" idx="11"/>
          </p:nvPr>
        </p:nvSpPr>
        <p:spPr>
          <a:xfrm>
            <a:off x="193638" y="6096000"/>
            <a:ext cx="7121562" cy="519289"/>
          </a:xfrm>
        </p:spPr>
        <p:txBody>
          <a:bodyPr/>
          <a:lstStyle/>
          <a:p>
            <a:endParaRPr lang="en-US" sz="1100" i="1" dirty="0"/>
          </a:p>
        </p:txBody>
      </p:sp>
      <p:pic>
        <p:nvPicPr>
          <p:cNvPr id="5" name="Picture 4" descr="A drawing of a face&#10;&#10;Description automatically generated">
            <a:extLst>
              <a:ext uri="{FF2B5EF4-FFF2-40B4-BE49-F238E27FC236}">
                <a16:creationId xmlns:a16="http://schemas.microsoft.com/office/drawing/2014/main" id="{CEC3165A-34D3-48B3-99CC-E1550E4DA4A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6476238"/>
            <a:ext cx="2514600" cy="286512"/>
          </a:xfrm>
          <a:prstGeom prst="rect">
            <a:avLst/>
          </a:prstGeom>
        </p:spPr>
      </p:pic>
    </p:spTree>
    <p:extLst>
      <p:ext uri="{BB962C8B-B14F-4D97-AF65-F5344CB8AC3E}">
        <p14:creationId xmlns:p14="http://schemas.microsoft.com/office/powerpoint/2010/main" val="2577003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ADE49-12EF-4EEE-8001-4E8374AB123C}"/>
              </a:ext>
            </a:extLst>
          </p:cNvPr>
          <p:cNvSpPr>
            <a:spLocks noGrp="1"/>
          </p:cNvSpPr>
          <p:nvPr>
            <p:ph type="title"/>
          </p:nvPr>
        </p:nvSpPr>
        <p:spPr>
          <a:xfrm>
            <a:off x="628650" y="365127"/>
            <a:ext cx="7886700" cy="549274"/>
          </a:xfrm>
        </p:spPr>
        <p:txBody>
          <a:bodyPr>
            <a:normAutofit/>
          </a:bodyPr>
          <a:lstStyle/>
          <a:p>
            <a:pPr algn="ctr"/>
            <a:r>
              <a:rPr lang="en-US" sz="2800" u="sng" dirty="0">
                <a:solidFill>
                  <a:srgbClr val="0070C0"/>
                </a:solidFill>
                <a:latin typeface="Impact" pitchFamily="34" charset="0"/>
              </a:rPr>
              <a:t>Program Sustainability/Fundraising </a:t>
            </a:r>
            <a:endParaRPr lang="en-US" sz="2800" dirty="0"/>
          </a:p>
        </p:txBody>
      </p:sp>
      <p:sp>
        <p:nvSpPr>
          <p:cNvPr id="3" name="Content Placeholder 2">
            <a:extLst>
              <a:ext uri="{FF2B5EF4-FFF2-40B4-BE49-F238E27FC236}">
                <a16:creationId xmlns:a16="http://schemas.microsoft.com/office/drawing/2014/main" id="{FF266404-04D9-4688-B090-0FEE57BD34BE}"/>
              </a:ext>
            </a:extLst>
          </p:cNvPr>
          <p:cNvSpPr>
            <a:spLocks noGrp="1"/>
          </p:cNvSpPr>
          <p:nvPr>
            <p:ph idx="1"/>
          </p:nvPr>
        </p:nvSpPr>
        <p:spPr>
          <a:xfrm>
            <a:off x="628650" y="1066800"/>
            <a:ext cx="7886700" cy="5110163"/>
          </a:xfrm>
        </p:spPr>
        <p:txBody>
          <a:bodyPr>
            <a:normAutofit/>
          </a:bodyPr>
          <a:lstStyle/>
          <a:p>
            <a:pPr marL="0" indent="0">
              <a:buNone/>
            </a:pPr>
            <a:r>
              <a:rPr lang="en-US" sz="2400" dirty="0">
                <a:latin typeface="Franklin Gothic Heavy" pitchFamily="34" charset="0"/>
              </a:rPr>
              <a:t>PANDEMIC’S EFFECT ON FUNDRAISING</a:t>
            </a:r>
          </a:p>
          <a:p>
            <a:r>
              <a:rPr lang="en-US" sz="1400" dirty="0">
                <a:latin typeface="Franklin Gothic Heavy" pitchFamily="34" charset="0"/>
              </a:rPr>
              <a:t>How has the COVID crisis affected your fundraising – a September 2020 survey (1400 respondents)</a:t>
            </a:r>
          </a:p>
          <a:p>
            <a:pPr lvl="1"/>
            <a:r>
              <a:rPr lang="en-US" sz="1100" dirty="0">
                <a:latin typeface="Franklin Gothic Heavy" pitchFamily="34" charset="0"/>
              </a:rPr>
              <a:t>Widespread fundraising challenges</a:t>
            </a:r>
          </a:p>
          <a:p>
            <a:pPr lvl="1"/>
            <a:r>
              <a:rPr lang="en-US" sz="1100" dirty="0">
                <a:latin typeface="Franklin Gothic Heavy" pitchFamily="34" charset="0"/>
              </a:rPr>
              <a:t>Negative impact has lessened over time</a:t>
            </a:r>
          </a:p>
          <a:p>
            <a:pPr lvl="1"/>
            <a:r>
              <a:rPr lang="en-US" sz="1100" dirty="0">
                <a:latin typeface="Franklin Gothic Heavy" pitchFamily="34" charset="0"/>
              </a:rPr>
              <a:t>Any improvement s over time have been felt unevenly across the major subsectors, i.e.:</a:t>
            </a:r>
          </a:p>
          <a:p>
            <a:pPr marL="342900" lvl="1" indent="0">
              <a:buNone/>
            </a:pPr>
            <a:r>
              <a:rPr lang="en-US" sz="1100" dirty="0">
                <a:latin typeface="Franklin Gothic Heavy" pitchFamily="34" charset="0"/>
              </a:rPr>
              <a:t>	-  performing arts &amp; cultural institutions (67% reporting a decline)</a:t>
            </a:r>
          </a:p>
          <a:p>
            <a:pPr marL="342900" lvl="1" indent="0">
              <a:buNone/>
            </a:pPr>
            <a:r>
              <a:rPr lang="en-US" sz="1100" dirty="0">
                <a:latin typeface="Franklin Gothic Heavy" pitchFamily="34" charset="0"/>
              </a:rPr>
              <a:t>	- human &amp; social service organizations (45 % reporting an increase</a:t>
            </a:r>
            <a:endParaRPr lang="en-US" sz="1400" dirty="0">
              <a:latin typeface="Franklin Gothic Heavy" pitchFamily="34" charset="0"/>
            </a:endParaRPr>
          </a:p>
          <a:p>
            <a:r>
              <a:rPr lang="en-US" sz="1400" dirty="0">
                <a:latin typeface="Franklin Gothic Heavy" pitchFamily="34" charset="0"/>
              </a:rPr>
              <a:t>The Evolving Response of Nonprofits</a:t>
            </a:r>
          </a:p>
          <a:p>
            <a:pPr marL="0" indent="0">
              <a:buNone/>
            </a:pPr>
            <a:r>
              <a:rPr lang="en-US" sz="1400" dirty="0">
                <a:latin typeface="Franklin Gothic Heavy" pitchFamily="34" charset="0"/>
              </a:rPr>
              <a:t>	VIRTUAL DONOR ENGAGEMENT – 44% of respondents held an online fundraising 	event; most were converting previously planned galas, dinners and other 	fundraisers to a new virtual format</a:t>
            </a:r>
          </a:p>
          <a:p>
            <a:pPr marL="0" indent="0">
              <a:buNone/>
            </a:pPr>
            <a:endParaRPr lang="en-US" sz="1400" dirty="0">
              <a:latin typeface="Franklin Gothic Heavy" pitchFamily="34" charset="0"/>
            </a:endParaRPr>
          </a:p>
          <a:p>
            <a:pPr marL="0" indent="0">
              <a:buNone/>
            </a:pPr>
            <a:r>
              <a:rPr lang="en-US" sz="2000" dirty="0">
                <a:latin typeface="Franklin Gothic Heavy" pitchFamily="34" charset="0"/>
              </a:rPr>
              <a:t>CONTINUE TO CONNECT!</a:t>
            </a:r>
            <a:endParaRPr lang="en-US" sz="1400" dirty="0">
              <a:latin typeface="Franklin Gothic Heavy" pitchFamily="34" charset="0"/>
            </a:endParaRPr>
          </a:p>
          <a:p>
            <a:r>
              <a:rPr lang="en-US" sz="1400" dirty="0">
                <a:latin typeface="Franklin Gothic Heavy" pitchFamily="34" charset="0"/>
              </a:rPr>
              <a:t>Know your stakeholders/current investors in your mission – fundraising isn’t just transactional!</a:t>
            </a:r>
          </a:p>
          <a:p>
            <a:r>
              <a:rPr lang="en-US" sz="1400" dirty="0">
                <a:latin typeface="Franklin Gothic Heavy" pitchFamily="34" charset="0"/>
              </a:rPr>
              <a:t>Investigate collaborative alliances and partnerships</a:t>
            </a:r>
          </a:p>
          <a:p>
            <a:r>
              <a:rPr lang="en-US" sz="1400" dirty="0">
                <a:latin typeface="Franklin Gothic Heavy" pitchFamily="34" charset="0"/>
              </a:rPr>
              <a:t>Significant Increase in Using Online Facilities for Donations – do you provide this???</a:t>
            </a:r>
          </a:p>
          <a:p>
            <a:endParaRPr lang="en-US" sz="1400" dirty="0">
              <a:latin typeface="Franklin Gothic Heavy" pitchFamily="34" charset="0"/>
            </a:endParaRPr>
          </a:p>
          <a:p>
            <a:endParaRPr lang="en-US" sz="1400" dirty="0">
              <a:latin typeface="Franklin Gothic Heavy" pitchFamily="34" charset="0"/>
            </a:endParaRPr>
          </a:p>
          <a:p>
            <a:endParaRPr lang="en-US" dirty="0"/>
          </a:p>
        </p:txBody>
      </p:sp>
      <p:sp>
        <p:nvSpPr>
          <p:cNvPr id="4" name="Footer Placeholder 3">
            <a:extLst>
              <a:ext uri="{FF2B5EF4-FFF2-40B4-BE49-F238E27FC236}">
                <a16:creationId xmlns:a16="http://schemas.microsoft.com/office/drawing/2014/main" id="{FB09C8E2-282A-4587-9F8A-11A0FBFC5416}"/>
              </a:ext>
            </a:extLst>
          </p:cNvPr>
          <p:cNvSpPr>
            <a:spLocks noGrp="1"/>
          </p:cNvSpPr>
          <p:nvPr>
            <p:ph type="ftr" sz="quarter" idx="11"/>
          </p:nvPr>
        </p:nvSpPr>
        <p:spPr/>
        <p:txBody>
          <a:bodyPr/>
          <a:lstStyle/>
          <a:p>
            <a:endParaRPr lang="en-US" dirty="0"/>
          </a:p>
        </p:txBody>
      </p:sp>
      <p:pic>
        <p:nvPicPr>
          <p:cNvPr id="5" name="Picture 4" descr="A drawing of a face&#10;&#10;Description automatically generated">
            <a:extLst>
              <a:ext uri="{FF2B5EF4-FFF2-40B4-BE49-F238E27FC236}">
                <a16:creationId xmlns:a16="http://schemas.microsoft.com/office/drawing/2014/main" id="{5D3DD94A-468E-4304-9BE2-41543D879A0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6476238"/>
            <a:ext cx="2514600" cy="286512"/>
          </a:xfrm>
          <a:prstGeom prst="rect">
            <a:avLst/>
          </a:prstGeom>
        </p:spPr>
      </p:pic>
    </p:spTree>
    <p:extLst>
      <p:ext uri="{BB962C8B-B14F-4D97-AF65-F5344CB8AC3E}">
        <p14:creationId xmlns:p14="http://schemas.microsoft.com/office/powerpoint/2010/main" val="1997450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31419-5BA9-48B7-8278-3B24AE064A1E}"/>
              </a:ext>
            </a:extLst>
          </p:cNvPr>
          <p:cNvSpPr>
            <a:spLocks noGrp="1"/>
          </p:cNvSpPr>
          <p:nvPr>
            <p:ph type="title"/>
          </p:nvPr>
        </p:nvSpPr>
        <p:spPr>
          <a:xfrm>
            <a:off x="628649" y="228601"/>
            <a:ext cx="7886700" cy="76200"/>
          </a:xfrm>
        </p:spPr>
        <p:txBody>
          <a:bodyPr>
            <a:normAutofit fontScale="90000"/>
          </a:bodyPr>
          <a:lstStyle/>
          <a:p>
            <a:endParaRPr lang="en-US"/>
          </a:p>
        </p:txBody>
      </p:sp>
      <p:sp>
        <p:nvSpPr>
          <p:cNvPr id="4" name="Footer Placeholder 3">
            <a:extLst>
              <a:ext uri="{FF2B5EF4-FFF2-40B4-BE49-F238E27FC236}">
                <a16:creationId xmlns:a16="http://schemas.microsoft.com/office/drawing/2014/main" id="{B73FBA53-45D6-4E3E-A5A1-B01F71D7C133}"/>
              </a:ext>
            </a:extLst>
          </p:cNvPr>
          <p:cNvSpPr>
            <a:spLocks noGrp="1"/>
          </p:cNvSpPr>
          <p:nvPr>
            <p:ph type="ftr" sz="quarter" idx="11"/>
          </p:nvPr>
        </p:nvSpPr>
        <p:spPr/>
        <p:txBody>
          <a:bodyPr/>
          <a:lstStyle/>
          <a:p>
            <a:endParaRPr lang="en-US" dirty="0"/>
          </a:p>
        </p:txBody>
      </p:sp>
      <p:graphicFrame>
        <p:nvGraphicFramePr>
          <p:cNvPr id="5" name="Content Placeholder 4">
            <a:extLst>
              <a:ext uri="{FF2B5EF4-FFF2-40B4-BE49-F238E27FC236}">
                <a16:creationId xmlns:a16="http://schemas.microsoft.com/office/drawing/2014/main" id="{91E743E5-2EDB-4CAD-B47B-5894599E8C80}"/>
              </a:ext>
            </a:extLst>
          </p:cNvPr>
          <p:cNvGraphicFramePr>
            <a:graphicFrameLocks noGrp="1" noChangeAspect="1"/>
          </p:cNvGraphicFramePr>
          <p:nvPr>
            <p:ph idx="1"/>
            <p:extLst>
              <p:ext uri="{D42A27DB-BD31-4B8C-83A1-F6EECF244321}">
                <p14:modId xmlns:p14="http://schemas.microsoft.com/office/powerpoint/2010/main" val="2219135512"/>
              </p:ext>
            </p:extLst>
          </p:nvPr>
        </p:nvGraphicFramePr>
        <p:xfrm>
          <a:off x="1371600" y="457199"/>
          <a:ext cx="6248400" cy="5899151"/>
        </p:xfrm>
        <a:graphic>
          <a:graphicData uri="http://schemas.openxmlformats.org/presentationml/2006/ole">
            <mc:AlternateContent xmlns:mc="http://schemas.openxmlformats.org/markup-compatibility/2006">
              <mc:Choice xmlns:v="urn:schemas-microsoft-com:vml" Requires="v">
                <p:oleObj spid="_x0000_s8226" name="Acrobat Document" r:id="rId3" imgW="3876484" imgH="3886200" progId="Acrobat.Document.2017">
                  <p:embed/>
                </p:oleObj>
              </mc:Choice>
              <mc:Fallback>
                <p:oleObj name="Acrobat Document" r:id="rId3" imgW="3876484" imgH="3886200" progId="Acrobat.Document.2017">
                  <p:embed/>
                  <p:pic>
                    <p:nvPicPr>
                      <p:cNvPr id="5" name="Content Placeholder 4">
                        <a:extLst>
                          <a:ext uri="{FF2B5EF4-FFF2-40B4-BE49-F238E27FC236}">
                            <a16:creationId xmlns:a16="http://schemas.microsoft.com/office/drawing/2014/main" id="{8420FEA5-FB37-463F-9778-26E1D6EA05D4}"/>
                          </a:ext>
                        </a:extLst>
                      </p:cNvPr>
                      <p:cNvPicPr/>
                      <p:nvPr/>
                    </p:nvPicPr>
                    <p:blipFill>
                      <a:blip r:embed="rId4"/>
                      <a:stretch>
                        <a:fillRect/>
                      </a:stretch>
                    </p:blipFill>
                    <p:spPr>
                      <a:xfrm>
                        <a:off x="1371600" y="457199"/>
                        <a:ext cx="6248400" cy="5899151"/>
                      </a:xfrm>
                      <a:prstGeom prst="rect">
                        <a:avLst/>
                      </a:prstGeom>
                    </p:spPr>
                  </p:pic>
                </p:oleObj>
              </mc:Fallback>
            </mc:AlternateContent>
          </a:graphicData>
        </a:graphic>
      </p:graphicFrame>
      <p:pic>
        <p:nvPicPr>
          <p:cNvPr id="6" name="Picture 5" descr="A drawing of a face&#10;&#10;Description automatically generated">
            <a:extLst>
              <a:ext uri="{FF2B5EF4-FFF2-40B4-BE49-F238E27FC236}">
                <a16:creationId xmlns:a16="http://schemas.microsoft.com/office/drawing/2014/main" id="{99AFFA1A-FF85-43B7-B723-BACADEA8C46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8600" y="6476238"/>
            <a:ext cx="2514600" cy="286512"/>
          </a:xfrm>
          <a:prstGeom prst="rect">
            <a:avLst/>
          </a:prstGeom>
        </p:spPr>
      </p:pic>
    </p:spTree>
    <p:extLst>
      <p:ext uri="{BB962C8B-B14F-4D97-AF65-F5344CB8AC3E}">
        <p14:creationId xmlns:p14="http://schemas.microsoft.com/office/powerpoint/2010/main" val="2732553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Glow Edg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6063</TotalTime>
  <Words>1770</Words>
  <Application>Microsoft Office PowerPoint</Application>
  <PresentationFormat>On-screen Show (4:3)</PresentationFormat>
  <Paragraphs>169</Paragraphs>
  <Slides>16</Slides>
  <Notes>5</Notes>
  <HiddenSlides>0</HiddenSlides>
  <MMClips>0</MMClips>
  <ScaleCrop>false</ScaleCrop>
  <HeadingPairs>
    <vt:vector size="10" baseType="variant">
      <vt:variant>
        <vt:lpstr>Fonts Used</vt:lpstr>
      </vt:variant>
      <vt:variant>
        <vt:i4>13</vt:i4>
      </vt:variant>
      <vt:variant>
        <vt:lpstr>Theme</vt:lpstr>
      </vt:variant>
      <vt:variant>
        <vt:i4>1</vt:i4>
      </vt:variant>
      <vt:variant>
        <vt:lpstr>Embedded OLE Servers</vt:lpstr>
      </vt:variant>
      <vt:variant>
        <vt:i4>1</vt:i4>
      </vt:variant>
      <vt:variant>
        <vt:lpstr>Slide Titles</vt:lpstr>
      </vt:variant>
      <vt:variant>
        <vt:i4>16</vt:i4>
      </vt:variant>
      <vt:variant>
        <vt:lpstr>Custom Shows</vt:lpstr>
      </vt:variant>
      <vt:variant>
        <vt:i4>1</vt:i4>
      </vt:variant>
    </vt:vector>
  </HeadingPairs>
  <TitlesOfParts>
    <vt:vector size="32" baseType="lpstr">
      <vt:lpstr>Arial</vt:lpstr>
      <vt:lpstr>Arial Unicode MS</vt:lpstr>
      <vt:lpstr>Calibri</vt:lpstr>
      <vt:lpstr>Calibri  </vt:lpstr>
      <vt:lpstr>Calibri Light</vt:lpstr>
      <vt:lpstr>Elephant</vt:lpstr>
      <vt:lpstr>Franklin Gothic Demi Cond</vt:lpstr>
      <vt:lpstr>Franklin Gothic Heavy</vt:lpstr>
      <vt:lpstr>Impact</vt:lpstr>
      <vt:lpstr>Old English Text MT</vt:lpstr>
      <vt:lpstr>Rockwell Nova</vt:lpstr>
      <vt:lpstr>Showcard Gothic</vt:lpstr>
      <vt:lpstr>Times New Roman</vt:lpstr>
      <vt:lpstr>Office Theme</vt:lpstr>
      <vt:lpstr>Acrobat Document</vt:lpstr>
      <vt:lpstr>                            </vt:lpstr>
      <vt:lpstr>    John Carrico Jr., CPA </vt:lpstr>
      <vt:lpstr>Organizational Concepts &amp; Objectives</vt:lpstr>
      <vt:lpstr>COMMUNICATIONS and MEASUREMENT</vt:lpstr>
      <vt:lpstr>Outcome Measurement/Metrics</vt:lpstr>
      <vt:lpstr>Outcome Measurement/Metrics</vt:lpstr>
      <vt:lpstr>Mission (Storytelling)</vt:lpstr>
      <vt:lpstr>Program Sustainability/Fundraising </vt:lpstr>
      <vt:lpstr>PowerPoint Presentation</vt:lpstr>
      <vt:lpstr>Resources</vt:lpstr>
      <vt:lpstr>RE-IMAGINE YOUR MISSION</vt:lpstr>
      <vt:lpstr>Inside the Headlines</vt:lpstr>
      <vt:lpstr>STORYTELLING – IMPACT! Ways to Strengthen Donor Relations – Or Establish New Ones</vt:lpstr>
      <vt:lpstr>STORYTELLING – IMPACT! (cont.) Ways to Strengthen Donor Relations – Or Establish New Ones</vt:lpstr>
      <vt:lpstr>“11th Hour” Fundraising The Cares Act (passed 3/27/20) …a little something for many</vt:lpstr>
      <vt:lpstr>“11th Hour” Fundraising – Part II</vt:lpstr>
      <vt:lpstr>Custom Show 1</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Protecting and Promoting Your Mission through Your Organization’s:  * Tax Filings, * Financial Statements, and  * Audits</dc:title>
  <dc:creator>John Carrico II</dc:creator>
  <cp:lastModifiedBy>John Carrico</cp:lastModifiedBy>
  <cp:revision>223</cp:revision>
  <cp:lastPrinted>2020-11-07T13:56:58Z</cp:lastPrinted>
  <dcterms:created xsi:type="dcterms:W3CDTF">2016-03-08T23:32:14Z</dcterms:created>
  <dcterms:modified xsi:type="dcterms:W3CDTF">2020-11-12T01:08:36Z</dcterms:modified>
</cp:coreProperties>
</file>